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7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27" Type="http://schemas.openxmlformats.org/officeDocument/2006/relationships/slide" Target="slides/slide1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0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0" name="Google Shape;44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1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1" name="Google Shape;47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1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15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5" name="Google Shape;54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16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1" name="Google Shape;55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17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2" name="Google Shape;58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4" name="Google Shape;1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8" name="Google Shape;2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6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2" name="Google Shape;26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200" cy="3349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7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3" name="Google Shape;31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8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2" name="Google Shape;3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9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9" name="Google Shape;39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 Navy Cover with Map">
  <p:cSld name="01 Navy Cover with Map">
    <p:bg>
      <p:bgPr>
        <a:solidFill>
          <a:schemeClr val="accent4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2" descr="A globe with lines in the shape of a planet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60840" y="367046"/>
            <a:ext cx="8162949" cy="6255912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 txBox="1">
            <a:spLocks noGrp="1"/>
          </p:cNvSpPr>
          <p:nvPr>
            <p:ph type="ctrTitle"/>
          </p:nvPr>
        </p:nvSpPr>
        <p:spPr>
          <a:xfrm>
            <a:off x="2139597" y="4878321"/>
            <a:ext cx="4572000" cy="1592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9" name="Google Shape;59;p2"/>
          <p:cNvCxnSpPr/>
          <p:nvPr/>
        </p:nvCxnSpPr>
        <p:spPr>
          <a:xfrm>
            <a:off x="2239809" y="4734454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"/>
            <a:headEnd type="none" w="sm" len="sm"/>
            <a:tailEnd type="none" w="sm" len="sm"/>
          </a:ln>
        </p:spPr>
      </p:cxnSp>
      <p:pic>
        <p:nvPicPr>
          <p:cNvPr id="60" name="Google Shape;60;p2" descr="Logo,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53300" y="433721"/>
            <a:ext cx="1646889" cy="12617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9 Content and Table">
  <p:cSld name="09 Content and Table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1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b="64743"/>
          <a:stretch/>
        </p:blipFill>
        <p:spPr>
          <a:xfrm>
            <a:off x="9467850" y="0"/>
            <a:ext cx="2724150" cy="2417206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1"/>
          <p:cNvSpPr txBox="1">
            <a:spLocks noGrp="1"/>
          </p:cNvSpPr>
          <p:nvPr>
            <p:ph type="body" idx="1"/>
          </p:nvPr>
        </p:nvSpPr>
        <p:spPr>
          <a:xfrm>
            <a:off x="453212" y="1120262"/>
            <a:ext cx="3996669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11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  <p:sp>
        <p:nvSpPr>
          <p:cNvPr id="119" name="Google Shape;119;p11"/>
          <p:cNvSpPr txBox="1">
            <a:spLocks noGrp="1"/>
          </p:cNvSpPr>
          <p:nvPr>
            <p:ph type="body" idx="2"/>
          </p:nvPr>
        </p:nvSpPr>
        <p:spPr>
          <a:xfrm>
            <a:off x="453211" y="1520607"/>
            <a:ext cx="3996670" cy="484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75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11" descr="A picture containing 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21534" t="7129" r="14901" b="5922"/>
          <a:stretch/>
        </p:blipFill>
        <p:spPr>
          <a:xfrm>
            <a:off x="11045705" y="5940077"/>
            <a:ext cx="935755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1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 Content and Chart">
  <p:cSld name="10 Content and Char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body" idx="1"/>
          </p:nvPr>
        </p:nvSpPr>
        <p:spPr>
          <a:xfrm>
            <a:off x="453213" y="1472305"/>
            <a:ext cx="3930362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12"/>
          <p:cNvSpPr txBox="1">
            <a:spLocks noGrp="1"/>
          </p:cNvSpPr>
          <p:nvPr>
            <p:ph type="body" idx="2"/>
          </p:nvPr>
        </p:nvSpPr>
        <p:spPr>
          <a:xfrm>
            <a:off x="453213" y="1891700"/>
            <a:ext cx="3930362" cy="4464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75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12"/>
          <p:cNvSpPr>
            <a:spLocks noGrp="1"/>
          </p:cNvSpPr>
          <p:nvPr>
            <p:ph type="chart" idx="3"/>
          </p:nvPr>
        </p:nvSpPr>
        <p:spPr>
          <a:xfrm>
            <a:off x="4537485" y="562142"/>
            <a:ext cx="6216239" cy="5794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A82C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6" name="Google Shape;126;p12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b="64743"/>
          <a:stretch/>
        </p:blipFill>
        <p:spPr>
          <a:xfrm>
            <a:off x="9467850" y="2142"/>
            <a:ext cx="2724150" cy="2417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2" descr="A picture containing 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21534" t="7129" r="14901" b="5922"/>
          <a:stretch/>
        </p:blipFill>
        <p:spPr>
          <a:xfrm>
            <a:off x="11045705" y="5940077"/>
            <a:ext cx="935755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2"/>
          <p:cNvSpPr txBox="1">
            <a:spLocks noGrp="1"/>
          </p:cNvSpPr>
          <p:nvPr>
            <p:ph type="title"/>
          </p:nvPr>
        </p:nvSpPr>
        <p:spPr>
          <a:xfrm>
            <a:off x="452480" y="576313"/>
            <a:ext cx="408500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29" name="Google Shape;129;p12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6_Blank">
  <p:cSld name="26_Blank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13" descr="Logo, company nam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4747" y="367046"/>
            <a:ext cx="2152118" cy="164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4 Content Slide">
  <p:cSld name="04 Content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"/>
          <p:cNvSpPr txBox="1">
            <a:spLocks noGrp="1"/>
          </p:cNvSpPr>
          <p:nvPr>
            <p:ph type="body" idx="1"/>
          </p:nvPr>
        </p:nvSpPr>
        <p:spPr>
          <a:xfrm>
            <a:off x="462004" y="1529109"/>
            <a:ext cx="10370851" cy="4828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75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3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5" name="Google Shape;65;p3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  <p:pic>
        <p:nvPicPr>
          <p:cNvPr id="66" name="Google Shape;66;p3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b="64743"/>
          <a:stretch/>
        </p:blipFill>
        <p:spPr>
          <a:xfrm>
            <a:off x="9467850" y="2142"/>
            <a:ext cx="2724150" cy="2417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3" descr="A picture containing 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21534" t="7129" r="14901" b="5922"/>
          <a:stretch/>
        </p:blipFill>
        <p:spPr>
          <a:xfrm>
            <a:off x="11045705" y="5940077"/>
            <a:ext cx="935755" cy="7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2 Navy Divider ">
  <p:cSld name="02 Navy Divider ">
    <p:bg>
      <p:bgPr>
        <a:solidFill>
          <a:srgbClr val="003764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4"/>
          <p:cNvCxnSpPr/>
          <p:nvPr/>
        </p:nvCxnSpPr>
        <p:spPr>
          <a:xfrm>
            <a:off x="1430975" y="1645872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"/>
            <a:headEnd type="none" w="sm" len="sm"/>
            <a:tailEnd type="none" w="sm" len="sm"/>
          </a:ln>
        </p:spPr>
      </p:cxnSp>
      <p:pic>
        <p:nvPicPr>
          <p:cNvPr id="70" name="Google Shape;70;p4" descr="Logo, company nam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39452" y="5773027"/>
            <a:ext cx="939789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4" descr="A black background with a black squ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77650" b="64743"/>
          <a:stretch/>
        </p:blipFill>
        <p:spPr>
          <a:xfrm>
            <a:off x="9467850" y="2142"/>
            <a:ext cx="2724150" cy="2417206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1322077" y="1689473"/>
            <a:ext cx="8801531" cy="6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1322077" y="3061929"/>
            <a:ext cx="8801531" cy="525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969696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800"/>
              <a:buNone/>
              <a:defRPr sz="1800">
                <a:solidFill>
                  <a:srgbClr val="969696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3 Statement Slide">
  <p:cSld name="03 Statement Slid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>
            <a:spLocks noGrp="1"/>
          </p:cNvSpPr>
          <p:nvPr>
            <p:ph type="title"/>
          </p:nvPr>
        </p:nvSpPr>
        <p:spPr>
          <a:xfrm>
            <a:off x="1950728" y="1679946"/>
            <a:ext cx="8911600" cy="106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cap="none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"/>
          <p:cNvSpPr txBox="1">
            <a:spLocks noGrp="1"/>
          </p:cNvSpPr>
          <p:nvPr>
            <p:ph type="body" idx="1"/>
          </p:nvPr>
        </p:nvSpPr>
        <p:spPr>
          <a:xfrm>
            <a:off x="1950728" y="2960780"/>
            <a:ext cx="8911600" cy="936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600"/>
              <a:buNone/>
              <a:defRPr sz="2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969696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800"/>
              <a:buNone/>
              <a:defRPr sz="1800">
                <a:solidFill>
                  <a:srgbClr val="969696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69696"/>
              </a:buClr>
              <a:buSzPts val="1600"/>
              <a:buNone/>
              <a:defRPr sz="1600">
                <a:solidFill>
                  <a:srgbClr val="969696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5"/>
          <p:cNvCxnSpPr/>
          <p:nvPr/>
        </p:nvCxnSpPr>
        <p:spPr>
          <a:xfrm>
            <a:off x="2050833" y="1648066"/>
            <a:ext cx="7200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"/>
            <a:headEnd type="none" w="sm" len="sm"/>
            <a:tailEnd type="none" w="sm" len="sm"/>
          </a:ln>
        </p:spPr>
      </p:cxnSp>
      <p:pic>
        <p:nvPicPr>
          <p:cNvPr id="78" name="Google Shape;78;p5" descr="Logo, company nam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28515" t="20854" r="31534" b="24758"/>
          <a:stretch/>
        </p:blipFill>
        <p:spPr>
          <a:xfrm>
            <a:off x="10851756" y="5785575"/>
            <a:ext cx="940194" cy="72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" name="Google Shape;79;p5"/>
          <p:cNvCxnSpPr/>
          <p:nvPr/>
        </p:nvCxnSpPr>
        <p:spPr>
          <a:xfrm>
            <a:off x="2059889" y="161949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  <p:pic>
        <p:nvPicPr>
          <p:cNvPr id="80" name="Google Shape;80;p5" descr="A black background with a black squ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77650" b="64743"/>
          <a:stretch/>
        </p:blipFill>
        <p:spPr>
          <a:xfrm>
            <a:off x="9467850" y="2142"/>
            <a:ext cx="2724150" cy="2417206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5"/>
          <p:cNvSpPr/>
          <p:nvPr/>
        </p:nvSpPr>
        <p:spPr>
          <a:xfrm>
            <a:off x="-1" y="0"/>
            <a:ext cx="138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5 Single Image Left with Content">
  <p:cSld name="05 Single Image Left with Conten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>
            <a:spLocks noGrp="1"/>
          </p:cNvSpPr>
          <p:nvPr>
            <p:ph type="pic" idx="2"/>
          </p:nvPr>
        </p:nvSpPr>
        <p:spPr>
          <a:xfrm>
            <a:off x="526654" y="1219099"/>
            <a:ext cx="5467746" cy="5190139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6"/>
          <p:cNvSpPr txBox="1">
            <a:spLocks noGrp="1"/>
          </p:cNvSpPr>
          <p:nvPr>
            <p:ph type="body" idx="1"/>
          </p:nvPr>
        </p:nvSpPr>
        <p:spPr>
          <a:xfrm>
            <a:off x="6152309" y="1118052"/>
            <a:ext cx="4802900" cy="37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6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  <p:sp>
        <p:nvSpPr>
          <p:cNvPr id="86" name="Google Shape;86;p6"/>
          <p:cNvSpPr txBox="1">
            <a:spLocks noGrp="1"/>
          </p:cNvSpPr>
          <p:nvPr>
            <p:ph type="body" idx="3"/>
          </p:nvPr>
        </p:nvSpPr>
        <p:spPr>
          <a:xfrm>
            <a:off x="6153371" y="1488761"/>
            <a:ext cx="4801844" cy="4924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75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7" name="Google Shape;87;p6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b="64743"/>
          <a:stretch/>
        </p:blipFill>
        <p:spPr>
          <a:xfrm>
            <a:off x="9467850" y="0"/>
            <a:ext cx="2724150" cy="2417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6" descr="A picture containing 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21534" t="7129" r="14901" b="5922"/>
          <a:stretch/>
        </p:blipFill>
        <p:spPr>
          <a:xfrm>
            <a:off x="11045705" y="5940077"/>
            <a:ext cx="935755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6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6 Dual Images Left with Content">
  <p:cSld name="06 Dual Images Left with Conten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>
            <a:spLocks noGrp="1"/>
          </p:cNvSpPr>
          <p:nvPr>
            <p:ph type="pic" idx="2"/>
          </p:nvPr>
        </p:nvSpPr>
        <p:spPr>
          <a:xfrm>
            <a:off x="526654" y="1217289"/>
            <a:ext cx="5467746" cy="25560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92" name="Google Shape;92;p7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  <p:sp>
        <p:nvSpPr>
          <p:cNvPr id="93" name="Google Shape;93;p7"/>
          <p:cNvSpPr>
            <a:spLocks noGrp="1"/>
          </p:cNvSpPr>
          <p:nvPr>
            <p:ph type="pic" idx="3"/>
          </p:nvPr>
        </p:nvSpPr>
        <p:spPr>
          <a:xfrm>
            <a:off x="526654" y="3881473"/>
            <a:ext cx="5467350" cy="2556000"/>
          </a:xfrm>
          <a:prstGeom prst="rect">
            <a:avLst/>
          </a:prstGeom>
          <a:noFill/>
          <a:ln>
            <a:noFill/>
          </a:ln>
        </p:spPr>
      </p:sp>
      <p:pic>
        <p:nvPicPr>
          <p:cNvPr id="94" name="Google Shape;94;p7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b="64743"/>
          <a:stretch/>
        </p:blipFill>
        <p:spPr>
          <a:xfrm>
            <a:off x="9467850" y="2142"/>
            <a:ext cx="2724150" cy="2417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7" descr="A picture containing 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21534" t="7129" r="14901" b="5922"/>
          <a:stretch/>
        </p:blipFill>
        <p:spPr>
          <a:xfrm>
            <a:off x="11045705" y="5940077"/>
            <a:ext cx="935755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7"/>
          <p:cNvSpPr txBox="1">
            <a:spLocks noGrp="1"/>
          </p:cNvSpPr>
          <p:nvPr>
            <p:ph type="body" idx="1"/>
          </p:nvPr>
        </p:nvSpPr>
        <p:spPr>
          <a:xfrm>
            <a:off x="6152309" y="1118052"/>
            <a:ext cx="4802900" cy="37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body" idx="4"/>
          </p:nvPr>
        </p:nvSpPr>
        <p:spPr>
          <a:xfrm>
            <a:off x="6153371" y="1488761"/>
            <a:ext cx="4801844" cy="4924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75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7 Single Image Full Height Right">
  <p:cSld name="07 Single Image Full Height Righ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>
            <a:spLocks noGrp="1"/>
          </p:cNvSpPr>
          <p:nvPr>
            <p:ph type="pic" idx="2"/>
          </p:nvPr>
        </p:nvSpPr>
        <p:spPr>
          <a:xfrm>
            <a:off x="6676185" y="0"/>
            <a:ext cx="5515815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Google Shape;101;p8"/>
          <p:cNvSpPr txBox="1">
            <a:spLocks noGrp="1"/>
          </p:cNvSpPr>
          <p:nvPr>
            <p:ph type="title"/>
          </p:nvPr>
        </p:nvSpPr>
        <p:spPr>
          <a:xfrm>
            <a:off x="452481" y="466893"/>
            <a:ext cx="5861858" cy="66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8"/>
          <p:cNvSpPr txBox="1">
            <a:spLocks noGrp="1"/>
          </p:cNvSpPr>
          <p:nvPr>
            <p:ph type="body" idx="1"/>
          </p:nvPr>
        </p:nvSpPr>
        <p:spPr>
          <a:xfrm>
            <a:off x="452480" y="1129405"/>
            <a:ext cx="5861858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8"/>
          <p:cNvSpPr txBox="1">
            <a:spLocks noGrp="1"/>
          </p:cNvSpPr>
          <p:nvPr>
            <p:ph type="body" idx="3"/>
          </p:nvPr>
        </p:nvSpPr>
        <p:spPr>
          <a:xfrm>
            <a:off x="452480" y="1529751"/>
            <a:ext cx="5861858" cy="3763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75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4" name="Google Shape;104;p8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b="64743"/>
          <a:stretch/>
        </p:blipFill>
        <p:spPr>
          <a:xfrm rot="10800000">
            <a:off x="0" y="4440794"/>
            <a:ext cx="2724150" cy="24172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5" name="Google Shape;105;p8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04 Blank with heading">
  <p:cSld name="1_04 Blank with heading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8" name="Google Shape;108;p9"/>
          <p:cNvCxnSpPr/>
          <p:nvPr/>
        </p:nvCxnSpPr>
        <p:spPr>
          <a:xfrm>
            <a:off x="547920" y="44876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dk2"/>
            </a:solidFill>
            <a:prstDash val="solid"/>
            <a:miter lim="8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8 Feature Image with Highlight Copy">
  <p:cSld name="08 Feature Image with Highlight Copy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"/>
          <p:cNvSpPr/>
          <p:nvPr/>
        </p:nvSpPr>
        <p:spPr>
          <a:xfrm>
            <a:off x="0" y="0"/>
            <a:ext cx="12192000" cy="1609725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1F3651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0"/>
          <p:cNvSpPr txBox="1">
            <a:spLocks noGrp="1"/>
          </p:cNvSpPr>
          <p:nvPr>
            <p:ph type="title"/>
          </p:nvPr>
        </p:nvSpPr>
        <p:spPr>
          <a:xfrm>
            <a:off x="453213" y="423913"/>
            <a:ext cx="10066567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12" name="Google Shape;112;p10"/>
          <p:cNvCxnSpPr/>
          <p:nvPr/>
        </p:nvCxnSpPr>
        <p:spPr>
          <a:xfrm>
            <a:off x="528870" y="353511"/>
            <a:ext cx="540000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"/>
            <a:headEnd type="none" w="sm" len="sm"/>
            <a:tailEnd type="none" w="sm" len="sm"/>
          </a:ln>
        </p:spPr>
      </p:cxnSp>
      <p:sp>
        <p:nvSpPr>
          <p:cNvPr id="113" name="Google Shape;113;p10"/>
          <p:cNvSpPr>
            <a:spLocks noGrp="1"/>
          </p:cNvSpPr>
          <p:nvPr>
            <p:ph type="pic" idx="2"/>
          </p:nvPr>
        </p:nvSpPr>
        <p:spPr>
          <a:xfrm>
            <a:off x="0" y="1609725"/>
            <a:ext cx="12192000" cy="5248275"/>
          </a:xfrm>
          <a:prstGeom prst="rect">
            <a:avLst/>
          </a:prstGeom>
          <a:noFill/>
          <a:ln>
            <a:noFill/>
          </a:ln>
        </p:spPr>
      </p:sp>
      <p:pic>
        <p:nvPicPr>
          <p:cNvPr id="114" name="Google Shape;114;p10" descr="A black background with a black squar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7650" t="1774" b="74747"/>
          <a:stretch/>
        </p:blipFill>
        <p:spPr>
          <a:xfrm>
            <a:off x="9467850" y="0"/>
            <a:ext cx="2724150" cy="1609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01934" y="365125"/>
            <a:ext cx="11324492" cy="7703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4B4C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01934" y="1235946"/>
            <a:ext cx="11324492" cy="4850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A82C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84B4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484B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9398560" y="645181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|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-1663463" y="7671"/>
            <a:ext cx="1574781" cy="4140000"/>
          </a:xfrm>
          <a:prstGeom prst="rect">
            <a:avLst/>
          </a:prstGeom>
          <a:solidFill>
            <a:srgbClr val="D8D8D8"/>
          </a:solidFill>
          <a:ln w="12700" cap="flat" cmpd="sng">
            <a:solidFill>
              <a:srgbClr val="000000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 txBox="1"/>
          <p:nvPr/>
        </p:nvSpPr>
        <p:spPr>
          <a:xfrm>
            <a:off x="-1601299" y="58756"/>
            <a:ext cx="1450800" cy="1804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PEG primary colour palette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-1565082" y="400947"/>
            <a:ext cx="648000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-1601298" y="407762"/>
            <a:ext cx="702000" cy="3600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-1404478" y="405892"/>
            <a:ext cx="131242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0" rIns="0" bIns="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-1273236" y="405893"/>
            <a:ext cx="216000" cy="360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74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130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193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-1575518" y="953917"/>
            <a:ext cx="648000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-1604554" y="960732"/>
            <a:ext cx="702000" cy="3600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-1414914" y="958862"/>
            <a:ext cx="131242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0" rIns="0" bIns="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-1283672" y="958863"/>
            <a:ext cx="216000" cy="360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81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81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81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 txBox="1"/>
          <p:nvPr/>
        </p:nvSpPr>
        <p:spPr>
          <a:xfrm>
            <a:off x="-1610824" y="1931966"/>
            <a:ext cx="1450800" cy="1804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PEG secondary colour palette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-1572262" y="2285726"/>
            <a:ext cx="648000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-1601298" y="2281525"/>
            <a:ext cx="702000" cy="3600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-1411658" y="2294647"/>
            <a:ext cx="131242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0" rIns="0" bIns="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-1280416" y="2294648"/>
            <a:ext cx="216000" cy="360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180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-835896" y="2285726"/>
            <a:ext cx="648000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-864932" y="2281525"/>
            <a:ext cx="702000" cy="3600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-675292" y="2294647"/>
            <a:ext cx="131242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0" rIns="0" bIns="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-544050" y="2294648"/>
            <a:ext cx="216000" cy="360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228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229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228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-1601298" y="270852"/>
            <a:ext cx="702000" cy="13406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"/>
              <a:buFont typeface="Arial"/>
              <a:buNone/>
            </a:pPr>
            <a:r>
              <a:rPr lang="en-US" sz="68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Pacific Blue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/>
          <p:nvPr/>
        </p:nvSpPr>
        <p:spPr>
          <a:xfrm>
            <a:off x="-1603398" y="823822"/>
            <a:ext cx="702000" cy="13406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Pacific Grey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"/>
          <p:cNvSpPr/>
          <p:nvPr/>
        </p:nvSpPr>
        <p:spPr>
          <a:xfrm>
            <a:off x="-1601298" y="2151655"/>
            <a:ext cx="702000" cy="134069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"/>
              <a:buFont typeface="Arial"/>
              <a:buNone/>
            </a:pPr>
            <a:endParaRPr sz="68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"/>
          <p:cNvSpPr/>
          <p:nvPr/>
        </p:nvSpPr>
        <p:spPr>
          <a:xfrm>
            <a:off x="-864932" y="2151655"/>
            <a:ext cx="702000" cy="13406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"/>
              <a:buFont typeface="Arial"/>
              <a:buNone/>
            </a:pPr>
            <a:r>
              <a:rPr lang="en-US" sz="68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 Grey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"/>
          <p:cNvSpPr/>
          <p:nvPr/>
        </p:nvSpPr>
        <p:spPr>
          <a:xfrm>
            <a:off x="-1601299" y="270852"/>
            <a:ext cx="702000" cy="49694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"/>
          <p:cNvSpPr/>
          <p:nvPr/>
        </p:nvSpPr>
        <p:spPr>
          <a:xfrm>
            <a:off x="-1604555" y="823822"/>
            <a:ext cx="702000" cy="49694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"/>
          <p:cNvSpPr/>
          <p:nvPr/>
        </p:nvSpPr>
        <p:spPr>
          <a:xfrm>
            <a:off x="-1603398" y="2146018"/>
            <a:ext cx="702000" cy="49694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"/>
          <p:cNvSpPr/>
          <p:nvPr/>
        </p:nvSpPr>
        <p:spPr>
          <a:xfrm>
            <a:off x="-865168" y="2146018"/>
            <a:ext cx="702000" cy="49694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"/>
          <p:cNvSpPr txBox="1"/>
          <p:nvPr/>
        </p:nvSpPr>
        <p:spPr>
          <a:xfrm>
            <a:off x="-1601299" y="3692780"/>
            <a:ext cx="1438131" cy="395869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Pacific Energy colours</a:t>
            </a:r>
            <a:b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be accessed via the</a:t>
            </a:r>
            <a:b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colour palettes</a:t>
            </a:r>
            <a:endParaRPr sz="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>
            <a:off x="-1665253" y="4220359"/>
            <a:ext cx="1574781" cy="1322731"/>
          </a:xfrm>
          <a:prstGeom prst="rect">
            <a:avLst/>
          </a:prstGeom>
          <a:solidFill>
            <a:srgbClr val="D8D8D8"/>
          </a:solidFill>
          <a:ln w="12700" cap="flat" cmpd="sng">
            <a:solidFill>
              <a:srgbClr val="000000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"/>
          <p:cNvSpPr txBox="1"/>
          <p:nvPr/>
        </p:nvSpPr>
        <p:spPr>
          <a:xfrm>
            <a:off x="-1603089" y="4283669"/>
            <a:ext cx="1450800" cy="1804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PEG Typography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"/>
          <p:cNvSpPr txBox="1"/>
          <p:nvPr/>
        </p:nvSpPr>
        <p:spPr>
          <a:xfrm>
            <a:off x="-1603089" y="4502249"/>
            <a:ext cx="1450800" cy="98064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Copy – Arial Nova Light</a:t>
            </a:r>
            <a:b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(minimum font size 9 pts)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Headlines – Arial Bold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(minimum 6pts larger than body copy)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Sub-Headings – Arial Bold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(minimum 3pts larger than body copy)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-1613968" y="1377275"/>
            <a:ext cx="1450800" cy="50359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Headlines are Pacific Grey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Sub-headings are Pacific Blue.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copy is Pacific Grey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Bullets are in Pacific Blue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-1613968" y="2701275"/>
            <a:ext cx="1450800" cy="93447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Pacific Green should be used minimistically in headlines, accents, data groups in charts/graphs and table shading.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Pacific Grey can be used in backgrounds, table shading and data groups in charts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-823153" y="415348"/>
            <a:ext cx="648000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-852189" y="411147"/>
            <a:ext cx="702000" cy="3600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-662549" y="424269"/>
            <a:ext cx="131242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0" rIns="0" bIns="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"/>
          <p:cNvSpPr/>
          <p:nvPr/>
        </p:nvSpPr>
        <p:spPr>
          <a:xfrm>
            <a:off x="-531307" y="424270"/>
            <a:ext cx="216000" cy="360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55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-852189" y="281277"/>
            <a:ext cx="702000" cy="13406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"/>
              <a:buFont typeface="Arial"/>
              <a:buNone/>
            </a:pPr>
            <a:r>
              <a:rPr lang="en-US" sz="68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Pacific Navy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-854289" y="275640"/>
            <a:ext cx="702000" cy="49694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-1631616" y="2153505"/>
            <a:ext cx="756000" cy="134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"/>
              <a:buFont typeface="Arial"/>
              <a:buNone/>
            </a:pPr>
            <a:r>
              <a:rPr lang="en-US" sz="68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Pacific Green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-1652559" y="5641665"/>
            <a:ext cx="1574781" cy="1044000"/>
          </a:xfrm>
          <a:prstGeom prst="rect">
            <a:avLst/>
          </a:prstGeom>
          <a:solidFill>
            <a:srgbClr val="D8D8D8"/>
          </a:solidFill>
          <a:ln w="12700" cap="flat" cmpd="sng">
            <a:solidFill>
              <a:srgbClr val="000000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-1590395" y="5695449"/>
            <a:ext cx="1450800" cy="1804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PEG Typography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-1590395" y="5914029"/>
            <a:ext cx="1450800" cy="71903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required, please reach out to a member of the marketing team</a:t>
            </a:r>
            <a:b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formatting assistance when preparing your presentation</a:t>
            </a:r>
            <a:b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 we can help to ensure brand consistency.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4"/>
          <p:cNvSpPr txBox="1">
            <a:spLocks noGrp="1"/>
          </p:cNvSpPr>
          <p:nvPr>
            <p:ph type="ctrTitle"/>
          </p:nvPr>
        </p:nvSpPr>
        <p:spPr>
          <a:xfrm>
            <a:off x="2139696" y="5140085"/>
            <a:ext cx="9327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PACIFIC ENERGY  ·  PRE-EVENT BRIEFING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Arial"/>
              <a:buNone/>
            </a:pPr>
            <a:r>
              <a:rPr lang="en-US" sz="3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Pilbara Summit 2026</a:t>
            </a:r>
            <a:endParaRPr/>
          </a:p>
        </p:txBody>
      </p:sp>
      <p:sp>
        <p:nvSpPr>
          <p:cNvPr id="137" name="Google Shape;137;p14"/>
          <p:cNvSpPr txBox="1"/>
          <p:nvPr/>
        </p:nvSpPr>
        <p:spPr>
          <a:xfrm>
            <a:off x="2139696" y="6272784"/>
            <a:ext cx="91440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24–25 June 2026  ·  Red Earth Arts Precinct, Karratha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3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Being part of the conversation</a:t>
            </a:r>
            <a:endParaRPr/>
          </a:p>
        </p:txBody>
      </p:sp>
      <p:sp>
        <p:nvSpPr>
          <p:cNvPr id="423" name="Google Shape;423;p23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THE STORY EVERY TEAM MEMBER SHOULD BE ABLE TO TELL</a:t>
            </a:r>
            <a:endParaRPr/>
          </a:p>
        </p:txBody>
      </p:sp>
      <p:sp>
        <p:nvSpPr>
          <p:cNvPr id="424" name="Google Shape;424;p23"/>
          <p:cNvSpPr/>
          <p:nvPr/>
        </p:nvSpPr>
        <p:spPr>
          <a:xfrm>
            <a:off x="448056" y="1664208"/>
            <a:ext cx="5212080" cy="420624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23"/>
          <p:cNvSpPr txBox="1"/>
          <p:nvPr/>
        </p:nvSpPr>
        <p:spPr>
          <a:xfrm>
            <a:off x="658368" y="1810512"/>
            <a:ext cx="4800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OUR STORY IN 30 SECONDS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p23"/>
          <p:cNvSpPr txBox="1"/>
          <p:nvPr/>
        </p:nvSpPr>
        <p:spPr>
          <a:xfrm>
            <a:off x="658368" y="2212848"/>
            <a:ext cx="4800600" cy="3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sz="950">
                <a:solidFill>
                  <a:srgbClr val="474B4C"/>
                </a:solidFill>
              </a:rPr>
              <a:t>Pacific Energy is Australia's leading provider of remote and integrated-renewables power. For more than four decades we have delivered reliable, lower-emissions energy to operations some of the most remote off-grid locations in the country— today near 1GW across 48 sites. We are owned by QIC and are targeting Net Zero by 2040.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23"/>
          <p:cNvSpPr txBox="1"/>
          <p:nvPr/>
        </p:nvSpPr>
        <p:spPr>
          <a:xfrm>
            <a:off x="5943600" y="1664208"/>
            <a:ext cx="576072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Proof points to land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23"/>
          <p:cNvSpPr/>
          <p:nvPr/>
        </p:nvSpPr>
        <p:spPr>
          <a:xfrm>
            <a:off x="5943600" y="2203704"/>
            <a:ext cx="73152" cy="73152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23"/>
          <p:cNvSpPr txBox="1"/>
          <p:nvPr/>
        </p:nvSpPr>
        <p:spPr>
          <a:xfrm>
            <a:off x="6144768" y="2121408"/>
            <a:ext cx="55321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Hybrid power — solar, wind, battery storage and thermal, engineered for reliability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23"/>
          <p:cNvSpPr/>
          <p:nvPr/>
        </p:nvSpPr>
        <p:spPr>
          <a:xfrm>
            <a:off x="5943600" y="2935224"/>
            <a:ext cx="73152" cy="73152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23"/>
          <p:cNvSpPr txBox="1"/>
          <p:nvPr/>
        </p:nvSpPr>
        <p:spPr>
          <a:xfrm>
            <a:off x="6144768" y="2852928"/>
            <a:ext cx="55321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Stand-alone power systems and microgrids for sites beyond the grid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23"/>
          <p:cNvSpPr/>
          <p:nvPr/>
        </p:nvSpPr>
        <p:spPr>
          <a:xfrm>
            <a:off x="5943600" y="3666744"/>
            <a:ext cx="73152" cy="73152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3"/>
          <p:cNvSpPr txBox="1"/>
          <p:nvPr/>
        </p:nvSpPr>
        <p:spPr>
          <a:xfrm>
            <a:off x="6144768" y="3584448"/>
            <a:ext cx="55321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design, build, own and operate — and offer power purchase agreements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3"/>
          <p:cNvSpPr/>
          <p:nvPr/>
        </p:nvSpPr>
        <p:spPr>
          <a:xfrm>
            <a:off x="5943600" y="4398264"/>
            <a:ext cx="73152" cy="73152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3"/>
          <p:cNvSpPr txBox="1"/>
          <p:nvPr/>
        </p:nvSpPr>
        <p:spPr>
          <a:xfrm>
            <a:off x="6144768" y="4315968"/>
            <a:ext cx="55321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Lower fuel, cost and emissions than diesel-only generation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23"/>
          <p:cNvSpPr/>
          <p:nvPr/>
        </p:nvSpPr>
        <p:spPr>
          <a:xfrm>
            <a:off x="5943600" y="5129783"/>
            <a:ext cx="73152" cy="73152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3"/>
          <p:cNvSpPr txBox="1"/>
          <p:nvPr/>
        </p:nvSpPr>
        <p:spPr>
          <a:xfrm>
            <a:off x="6144768" y="5047488"/>
            <a:ext cx="55321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 40-year track record powering Australia's most remote operations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24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Sensitive topics to handle with care</a:t>
            </a:r>
            <a:endParaRPr/>
          </a:p>
        </p:txBody>
      </p:sp>
      <p:sp>
        <p:nvSpPr>
          <p:cNvPr id="443" name="Google Shape;443;p24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BE PREPARED — STAY ON-MESSAGE, DON'T SPECULATE</a:t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448056" y="1664208"/>
            <a:ext cx="5532120" cy="11704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24"/>
          <p:cNvSpPr/>
          <p:nvPr/>
        </p:nvSpPr>
        <p:spPr>
          <a:xfrm>
            <a:off x="448056" y="1664208"/>
            <a:ext cx="73152" cy="117043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24"/>
          <p:cNvSpPr txBox="1"/>
          <p:nvPr/>
        </p:nvSpPr>
        <p:spPr>
          <a:xfrm>
            <a:off x="667512" y="1773936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'Clean energy' and emissions claims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24"/>
          <p:cNvSpPr txBox="1"/>
          <p:nvPr/>
        </p:nvSpPr>
        <p:spPr>
          <a:xfrm>
            <a:off x="667512" y="2084832"/>
            <a:ext cx="51480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Be precise: we reduce emissions versus diesel-only power. Avoid absolute or unqualified 'green' claims. Refer detailed targets to Corporate Affairs.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24"/>
          <p:cNvSpPr/>
          <p:nvPr/>
        </p:nvSpPr>
        <p:spPr>
          <a:xfrm>
            <a:off x="6126480" y="1664208"/>
            <a:ext cx="5532120" cy="11704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24"/>
          <p:cNvSpPr/>
          <p:nvPr/>
        </p:nvSpPr>
        <p:spPr>
          <a:xfrm>
            <a:off x="6126480" y="1664208"/>
            <a:ext cx="73152" cy="117043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24"/>
          <p:cNvSpPr txBox="1"/>
          <p:nvPr/>
        </p:nvSpPr>
        <p:spPr>
          <a:xfrm>
            <a:off x="6345936" y="1773936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Gas and thermal in our hybrids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24"/>
          <p:cNvSpPr txBox="1"/>
          <p:nvPr/>
        </p:nvSpPr>
        <p:spPr>
          <a:xfrm>
            <a:off x="6345936" y="2084832"/>
            <a:ext cx="51480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are pragmatic about reliability. Frame thermal as part of a lower-emissions transition, not the destination.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4"/>
          <p:cNvSpPr/>
          <p:nvPr/>
        </p:nvSpPr>
        <p:spPr>
          <a:xfrm>
            <a:off x="448056" y="2980944"/>
            <a:ext cx="5532120" cy="11704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4"/>
          <p:cNvSpPr/>
          <p:nvPr/>
        </p:nvSpPr>
        <p:spPr>
          <a:xfrm>
            <a:off x="448056" y="2980944"/>
            <a:ext cx="73152" cy="117043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4"/>
          <p:cNvSpPr txBox="1"/>
          <p:nvPr/>
        </p:nvSpPr>
        <p:spPr>
          <a:xfrm>
            <a:off x="667512" y="3090672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First Nations engagement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4"/>
          <p:cNvSpPr txBox="1"/>
          <p:nvPr/>
        </p:nvSpPr>
        <p:spPr>
          <a:xfrm>
            <a:off x="667512" y="3401568"/>
            <a:ext cx="51480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Speak respectfully and only to our own commitments. Never speak on behalf of communities.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24"/>
          <p:cNvSpPr/>
          <p:nvPr/>
        </p:nvSpPr>
        <p:spPr>
          <a:xfrm>
            <a:off x="6126480" y="2980944"/>
            <a:ext cx="5532120" cy="11704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24"/>
          <p:cNvSpPr/>
          <p:nvPr/>
        </p:nvSpPr>
        <p:spPr>
          <a:xfrm>
            <a:off x="6126480" y="2980944"/>
            <a:ext cx="73152" cy="117043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24"/>
          <p:cNvSpPr txBox="1"/>
          <p:nvPr/>
        </p:nvSpPr>
        <p:spPr>
          <a:xfrm>
            <a:off x="6345936" y="3090672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Commercial-in-confidence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24"/>
          <p:cNvSpPr txBox="1"/>
          <p:nvPr/>
        </p:nvSpPr>
        <p:spPr>
          <a:xfrm>
            <a:off x="6345936" y="3401568"/>
            <a:ext cx="51480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Do not discuss client contracts, pricing or projects that are not already public.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24"/>
          <p:cNvSpPr/>
          <p:nvPr/>
        </p:nvSpPr>
        <p:spPr>
          <a:xfrm>
            <a:off x="448056" y="4297680"/>
            <a:ext cx="5532120" cy="11704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24"/>
          <p:cNvSpPr/>
          <p:nvPr/>
        </p:nvSpPr>
        <p:spPr>
          <a:xfrm>
            <a:off x="448056" y="4297680"/>
            <a:ext cx="73152" cy="117043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24"/>
          <p:cNvSpPr txBox="1"/>
          <p:nvPr/>
        </p:nvSpPr>
        <p:spPr>
          <a:xfrm>
            <a:off x="667512" y="4407408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Ownership and financials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24"/>
          <p:cNvSpPr txBox="1"/>
          <p:nvPr/>
        </p:nvSpPr>
        <p:spPr>
          <a:xfrm>
            <a:off x="667512" y="4718304"/>
            <a:ext cx="51480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QIC-owned, 40-year track record. Keep it factual and brief; refer detail to Corporate Affairs.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24"/>
          <p:cNvSpPr/>
          <p:nvPr/>
        </p:nvSpPr>
        <p:spPr>
          <a:xfrm>
            <a:off x="6126480" y="4297680"/>
            <a:ext cx="5532120" cy="11704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24"/>
          <p:cNvSpPr/>
          <p:nvPr/>
        </p:nvSpPr>
        <p:spPr>
          <a:xfrm>
            <a:off x="6126480" y="4297680"/>
            <a:ext cx="73152" cy="117043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4"/>
          <p:cNvSpPr txBox="1"/>
          <p:nvPr/>
        </p:nvSpPr>
        <p:spPr>
          <a:xfrm>
            <a:off x="6345936" y="4407408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Competitors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24"/>
          <p:cNvSpPr txBox="1"/>
          <p:nvPr/>
        </p:nvSpPr>
        <p:spPr>
          <a:xfrm>
            <a:off x="6345936" y="4718304"/>
            <a:ext cx="51480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Never disparage. Redirect to Pacific Energy's own strengths and track record.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4"/>
          <p:cNvSpPr txBox="1"/>
          <p:nvPr/>
        </p:nvSpPr>
        <p:spPr>
          <a:xfrm>
            <a:off x="448056" y="5614416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1" u="none" strike="noStrike" cap="none">
                <a:solidFill>
                  <a:srgbClr val="6E7E91"/>
                </a:solidFill>
                <a:latin typeface="Arial"/>
                <a:ea typeface="Arial"/>
                <a:cs typeface="Arial"/>
                <a:sym typeface="Arial"/>
              </a:rPr>
              <a:t>Draft prompts — confirm Pacific Energy's official positions with Corporate Affairs before the event.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5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Team FAQ</a:t>
            </a:r>
            <a:endParaRPr/>
          </a:p>
        </p:txBody>
      </p:sp>
      <p:sp>
        <p:nvSpPr>
          <p:cNvPr id="474" name="Google Shape;474;p25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QUICK ANSWERS FOR THE FLOOR</a:t>
            </a:r>
            <a:endParaRPr/>
          </a:p>
        </p:txBody>
      </p:sp>
      <p:sp>
        <p:nvSpPr>
          <p:cNvPr id="475" name="Google Shape;475;p25"/>
          <p:cNvSpPr txBox="1"/>
          <p:nvPr/>
        </p:nvSpPr>
        <p:spPr>
          <a:xfrm>
            <a:off x="448056" y="1664208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What does Pacific Energy do?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25"/>
          <p:cNvSpPr txBox="1"/>
          <p:nvPr/>
        </p:nvSpPr>
        <p:spPr>
          <a:xfrm>
            <a:off x="448056" y="1938528"/>
            <a:ext cx="11283696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Reliable, lower-emissions power for remote and off-grid operations — hybrid power, battery storage and stand-alone power systems.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25"/>
          <p:cNvSpPr txBox="1"/>
          <p:nvPr/>
        </p:nvSpPr>
        <p:spPr>
          <a:xfrm>
            <a:off x="448056" y="2423160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How are you different from a diesel genset hire company?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25"/>
          <p:cNvSpPr txBox="1"/>
          <p:nvPr/>
        </p:nvSpPr>
        <p:spPr>
          <a:xfrm>
            <a:off x="448056" y="2697479"/>
            <a:ext cx="11283696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design, build, own and operate integrated hybrid systems that cut fuel, cost and emissions over the life of the asset — not just supply a generator.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5"/>
          <p:cNvSpPr txBox="1"/>
          <p:nvPr/>
        </p:nvSpPr>
        <p:spPr>
          <a:xfrm>
            <a:off x="448056" y="3182112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Do you work in WA and the Pilbara?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25"/>
          <p:cNvSpPr txBox="1"/>
          <p:nvPr/>
        </p:nvSpPr>
        <p:spPr>
          <a:xfrm>
            <a:off x="448056" y="3456432"/>
            <a:ext cx="11283696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power remote sites and communities across Australia, including WA. [Confirm named Pilbara references with Corporate Affairs.]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25"/>
          <p:cNvSpPr txBox="1"/>
          <p:nvPr/>
        </p:nvSpPr>
        <p:spPr>
          <a:xfrm>
            <a:off x="448056" y="3941063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What size and type of projects?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25"/>
          <p:cNvSpPr txBox="1"/>
          <p:nvPr/>
        </p:nvSpPr>
        <p:spPr>
          <a:xfrm>
            <a:off x="448056" y="4215383"/>
            <a:ext cx="11283696" cy="198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Hybrid renewables, BESS, stand-alone power systems and microgrids, under build-own-operate or PPA models.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25"/>
          <p:cNvSpPr txBox="1"/>
          <p:nvPr/>
        </p:nvSpPr>
        <p:spPr>
          <a:xfrm>
            <a:off x="448056" y="4700016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Who owns Pacific Energy?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25"/>
          <p:cNvSpPr txBox="1"/>
          <p:nvPr/>
        </p:nvSpPr>
        <p:spPr>
          <a:xfrm>
            <a:off x="448056" y="4974336"/>
            <a:ext cx="11283696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are owned by QIC and have a track record of more than 40 years.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25"/>
          <p:cNvSpPr txBox="1"/>
          <p:nvPr/>
        </p:nvSpPr>
        <p:spPr>
          <a:xfrm>
            <a:off x="448056" y="5458968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Can you help with my site?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25"/>
          <p:cNvSpPr txBox="1"/>
          <p:nvPr/>
        </p:nvSpPr>
        <p:spPr>
          <a:xfrm>
            <a:off x="448056" y="5733288"/>
            <a:ext cx="11283696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Yes — take their details and we'll arrange a specialist to follow up.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TextBox 486"/>
          <p:cNvSpPr txBox="1"/>
          <p:nvPr/>
        </p:nvSpPr>
        <p:spPr>
          <a:xfrm>
            <a:off x="448056" y="6217336"/>
            <a:ext cx="11283696" cy="3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000"/>
              <a:t>What is the ConnectMe app?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448056" y="6567336"/>
            <a:ext cx="11283696" cy="3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474B4C"/>
                </a:solidFill>
              </a:rPr>
              <a:t>The official event app — agenda, attendee list and networking. Download via https://www.informa.com.au/connectme-download/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26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Attendee FAQ</a:t>
            </a:r>
            <a:endParaRPr/>
          </a:p>
        </p:txBody>
      </p:sp>
      <p:sp>
        <p:nvSpPr>
          <p:cNvPr id="493" name="Google Shape;493;p26"/>
          <p:cNvSpPr txBox="1"/>
          <p:nvPr/>
        </p:nvSpPr>
        <p:spPr>
          <a:xfrm>
            <a:off x="448056" y="1664208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Where and when is it?</a:t>
            </a:r>
            <a:endParaRPr/>
          </a:p>
        </p:txBody>
      </p:sp>
      <p:sp>
        <p:nvSpPr>
          <p:cNvPr id="494" name="Google Shape;494;p26"/>
          <p:cNvSpPr txBox="1"/>
          <p:nvPr/>
        </p:nvSpPr>
        <p:spPr>
          <a:xfrm>
            <a:off x="448056" y="1938528"/>
            <a:ext cx="548640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Red Earth Arts Precinct, 27 Welcome Rd, Karratha. Doors Wed 24 June 7:45am; closes Thu 25 June around 2:30pm.</a:t>
            </a:r>
            <a:endParaRPr/>
          </a:p>
        </p:txBody>
      </p:sp>
      <p:sp>
        <p:nvSpPr>
          <p:cNvPr id="495" name="Google Shape;495;p26"/>
          <p:cNvSpPr txBox="1"/>
          <p:nvPr/>
        </p:nvSpPr>
        <p:spPr>
          <a:xfrm>
            <a:off x="448056" y="2724912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How do I get there?</a:t>
            </a:r>
            <a:endParaRPr/>
          </a:p>
        </p:txBody>
      </p:sp>
      <p:sp>
        <p:nvSpPr>
          <p:cNvPr id="496" name="Google Shape;496;p26"/>
          <p:cNvSpPr txBox="1"/>
          <p:nvPr/>
        </p:nvSpPr>
        <p:spPr>
          <a:xfrm>
            <a:off x="448056" y="2999232"/>
            <a:ext cx="548640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Flights to Karratha are booked through PE travel — check your itinerary for times, and keep your travel cost code for expenses.</a:t>
            </a:r>
            <a:endParaRPr/>
          </a:p>
        </p:txBody>
      </p:sp>
      <p:sp>
        <p:nvSpPr>
          <p:cNvPr id="497" name="Google Shape;497;p26"/>
          <p:cNvSpPr txBox="1"/>
          <p:nvPr/>
        </p:nvSpPr>
        <p:spPr>
          <a:xfrm>
            <a:off x="448056" y="3785615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Where am I staying?</a:t>
            </a:r>
            <a:endParaRPr/>
          </a:p>
        </p:txBody>
      </p:sp>
      <p:sp>
        <p:nvSpPr>
          <p:cNvPr id="498" name="Google Shape;498;p26"/>
          <p:cNvSpPr txBox="1"/>
          <p:nvPr/>
        </p:nvSpPr>
        <p:spPr>
          <a:xfrm>
            <a:off x="448056" y="4059935"/>
            <a:ext cx="5486400" cy="1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>Accommodation is booked at the Karratha International Hotel</a:t>
            </a:r>
            <a:endParaRPr/>
          </a:p>
        </p:txBody>
      </p:sp>
      <p:sp>
        <p:nvSpPr>
          <p:cNvPr id="499" name="Google Shape;499;p26"/>
          <p:cNvSpPr txBox="1"/>
          <p:nvPr/>
        </p:nvSpPr>
        <p:spPr>
          <a:xfrm>
            <a:off x="448056" y="484632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How do I get my pass?</a:t>
            </a:r>
            <a:endParaRPr/>
          </a:p>
        </p:txBody>
      </p:sp>
      <p:sp>
        <p:nvSpPr>
          <p:cNvPr id="500" name="Google Shape;500;p26"/>
          <p:cNvSpPr txBox="1"/>
          <p:nvPr/>
        </p:nvSpPr>
        <p:spPr>
          <a:xfrm>
            <a:off x="448056" y="5120640"/>
            <a:ext cx="548640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Your delegate pass is registered through the organiser's portal. You'll get ConnectMe app access in the lead-up — log in and complete your profile.</a:t>
            </a:r>
            <a:endParaRPr/>
          </a:p>
        </p:txBody>
      </p:sp>
      <p:sp>
        <p:nvSpPr>
          <p:cNvPr id="501" name="Google Shape;501;p26"/>
          <p:cNvSpPr txBox="1"/>
          <p:nvPr/>
        </p:nvSpPr>
        <p:spPr>
          <a:xfrm>
            <a:off x="6245352" y="1664208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What is the ConnectMe app?</a:t>
            </a:r>
            <a:endParaRPr/>
          </a:p>
        </p:txBody>
      </p:sp>
      <p:sp>
        <p:nvSpPr>
          <p:cNvPr id="502" name="Google Shape;502;p26"/>
          <p:cNvSpPr txBox="1"/>
          <p:nvPr/>
        </p:nvSpPr>
        <p:spPr>
          <a:xfrm>
            <a:off x="6245352" y="1938528"/>
            <a:ext cx="548640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The official event app — agenda, attendee list and messaging. Use it to line up the people we want to meet.</a:t>
            </a:r>
            <a:endParaRPr/>
          </a:p>
        </p:txBody>
      </p:sp>
      <p:sp>
        <p:nvSpPr>
          <p:cNvPr id="503" name="Google Shape;503;p26"/>
          <p:cNvSpPr txBox="1"/>
          <p:nvPr/>
        </p:nvSpPr>
        <p:spPr>
          <a:xfrm>
            <a:off x="6245352" y="2724912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What should I wear?</a:t>
            </a:r>
            <a:endParaRPr/>
          </a:p>
        </p:txBody>
      </p:sp>
      <p:sp>
        <p:nvSpPr>
          <p:cNvPr id="504" name="Google Shape;504;p26"/>
          <p:cNvSpPr txBox="1"/>
          <p:nvPr/>
        </p:nvSpPr>
        <p:spPr>
          <a:xfrm>
            <a:off x="6245352" y="2999232"/>
            <a:ext cx="5486400" cy="1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Business casual for sessions</a:t>
            </a:r>
            <a:r>
              <a:rPr lang="en-US" sz="1000">
                <a:solidFill>
                  <a:srgbClr val="474B4C"/>
                </a:solidFill>
              </a:rPr>
              <a:t> or Pacific Energy uniform</a:t>
            </a:r>
            <a:endParaRPr/>
          </a:p>
        </p:txBody>
      </p:sp>
      <p:sp>
        <p:nvSpPr>
          <p:cNvPr id="505" name="Google Shape;505;p26"/>
          <p:cNvSpPr txBox="1"/>
          <p:nvPr/>
        </p:nvSpPr>
        <p:spPr>
          <a:xfrm>
            <a:off x="6245352" y="3785615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What should I bring?</a:t>
            </a:r>
            <a:endParaRPr/>
          </a:p>
        </p:txBody>
      </p:sp>
      <p:sp>
        <p:nvSpPr>
          <p:cNvPr id="506" name="Google Shape;506;p26"/>
          <p:cNvSpPr txBox="1"/>
          <p:nvPr/>
        </p:nvSpPr>
        <p:spPr>
          <a:xfrm>
            <a:off x="6245352" y="4059935"/>
            <a:ext cx="548640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Business cards, PE polo, laptop and charger, comfortable shoes, and sun protection — Karratha is hot and remote.</a:t>
            </a:r>
            <a:endParaRPr/>
          </a:p>
        </p:txBody>
      </p:sp>
      <p:sp>
        <p:nvSpPr>
          <p:cNvPr id="507" name="Google Shape;507;p26"/>
          <p:cNvSpPr txBox="1"/>
          <p:nvPr/>
        </p:nvSpPr>
        <p:spPr>
          <a:xfrm>
            <a:off x="6245352" y="484632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Who do I find on the day?</a:t>
            </a:r>
            <a:endParaRPr/>
          </a:p>
        </p:txBody>
      </p:sp>
      <p:sp>
        <p:nvSpPr>
          <p:cNvPr id="508" name="Google Shape;508;p26"/>
          <p:cNvSpPr txBox="1"/>
          <p:nvPr/>
        </p:nvSpPr>
        <p:spPr>
          <a:xfrm>
            <a:off x="6245352" y="5120640"/>
            <a:ext cx="548640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Anthony Martin is our on-site lead: 0410 349 137. Our stand is in the Foyer and Library exhibition area.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27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Before you go</a:t>
            </a:r>
            <a:endParaRPr/>
          </a:p>
        </p:txBody>
      </p:sp>
      <p:sp>
        <p:nvSpPr>
          <p:cNvPr id="515" name="Google Shape;515;p27"/>
          <p:cNvSpPr/>
          <p:nvPr/>
        </p:nvSpPr>
        <p:spPr>
          <a:xfrm>
            <a:off x="448056" y="1664208"/>
            <a:ext cx="5532120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7"/>
          <p:cNvSpPr/>
          <p:nvPr/>
        </p:nvSpPr>
        <p:spPr>
          <a:xfrm>
            <a:off x="448056" y="1664208"/>
            <a:ext cx="5532120" cy="457200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27"/>
          <p:cNvSpPr txBox="1"/>
          <p:nvPr/>
        </p:nvSpPr>
        <p:spPr>
          <a:xfrm>
            <a:off x="640080" y="1755648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 THESE</a:t>
            </a:r>
            <a:endParaRPr/>
          </a:p>
        </p:txBody>
      </p:sp>
      <p:sp>
        <p:nvSpPr>
          <p:cNvPr id="518" name="Google Shape;518;p27"/>
          <p:cNvSpPr/>
          <p:nvPr/>
        </p:nvSpPr>
        <p:spPr>
          <a:xfrm>
            <a:off x="658368" y="2377440"/>
            <a:ext cx="146304" cy="146304"/>
          </a:xfrm>
          <a:prstGeom prst="rect">
            <a:avLst/>
          </a:prstGeom>
          <a:solidFill>
            <a:srgbClr val="FFFFFF"/>
          </a:solidFill>
          <a:ln w="15875" cap="flat" cmpd="sng">
            <a:solidFill>
              <a:srgbClr val="20B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27"/>
          <p:cNvSpPr txBox="1"/>
          <p:nvPr/>
        </p:nvSpPr>
        <p:spPr>
          <a:xfrm>
            <a:off x="932688" y="2322576"/>
            <a:ext cx="493776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Register your delegate pass and download the ConnectMe app</a:t>
            </a:r>
            <a:endParaRPr/>
          </a:p>
        </p:txBody>
      </p:sp>
      <p:sp>
        <p:nvSpPr>
          <p:cNvPr id="520" name="Google Shape;520;p27"/>
          <p:cNvSpPr/>
          <p:nvPr/>
        </p:nvSpPr>
        <p:spPr>
          <a:xfrm>
            <a:off x="658368" y="3218688"/>
            <a:ext cx="146304" cy="146304"/>
          </a:xfrm>
          <a:prstGeom prst="rect">
            <a:avLst/>
          </a:prstGeom>
          <a:solidFill>
            <a:srgbClr val="FFFFFF"/>
          </a:solidFill>
          <a:ln w="15875" cap="flat" cmpd="sng">
            <a:solidFill>
              <a:srgbClr val="20B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27"/>
          <p:cNvSpPr txBox="1"/>
          <p:nvPr/>
        </p:nvSpPr>
        <p:spPr>
          <a:xfrm>
            <a:off x="932688" y="3163824"/>
            <a:ext cx="493776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Confirm your flights and accommodation on your travel itinerary</a:t>
            </a:r>
            <a:endParaRPr/>
          </a:p>
        </p:txBody>
      </p:sp>
      <p:sp>
        <p:nvSpPr>
          <p:cNvPr id="522" name="Google Shape;522;p27"/>
          <p:cNvSpPr/>
          <p:nvPr/>
        </p:nvSpPr>
        <p:spPr>
          <a:xfrm>
            <a:off x="658368" y="4059935"/>
            <a:ext cx="146304" cy="146304"/>
          </a:xfrm>
          <a:prstGeom prst="rect">
            <a:avLst/>
          </a:prstGeom>
          <a:solidFill>
            <a:srgbClr val="FFFFFF"/>
          </a:solidFill>
          <a:ln w="15875" cap="flat" cmpd="sng">
            <a:solidFill>
              <a:srgbClr val="20B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27"/>
          <p:cNvSpPr txBox="1"/>
          <p:nvPr/>
        </p:nvSpPr>
        <p:spPr>
          <a:xfrm>
            <a:off x="932688" y="4005072"/>
            <a:ext cx="493776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Pre-book any priority meetings through the app</a:t>
            </a:r>
            <a:endParaRPr/>
          </a:p>
        </p:txBody>
      </p:sp>
      <p:sp>
        <p:nvSpPr>
          <p:cNvPr id="524" name="Google Shape;524;p27"/>
          <p:cNvSpPr/>
          <p:nvPr/>
        </p:nvSpPr>
        <p:spPr>
          <a:xfrm>
            <a:off x="658368" y="4901183"/>
            <a:ext cx="146304" cy="146304"/>
          </a:xfrm>
          <a:prstGeom prst="rect">
            <a:avLst/>
          </a:prstGeom>
          <a:solidFill>
            <a:srgbClr val="FFFFFF"/>
          </a:solidFill>
          <a:ln w="15875" cap="flat" cmpd="sng">
            <a:solidFill>
              <a:srgbClr val="20B4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27"/>
          <p:cNvSpPr txBox="1"/>
          <p:nvPr/>
        </p:nvSpPr>
        <p:spPr>
          <a:xfrm>
            <a:off x="932688" y="4846320"/>
            <a:ext cx="493776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Pack: PE polo, business cards, laptop and charger, comfortable shoes, sun protection</a:t>
            </a:r>
            <a:endParaRPr/>
          </a:p>
        </p:txBody>
      </p:sp>
      <p:sp>
        <p:nvSpPr>
          <p:cNvPr id="526" name="Google Shape;526;p27"/>
          <p:cNvSpPr/>
          <p:nvPr/>
        </p:nvSpPr>
        <p:spPr>
          <a:xfrm>
            <a:off x="6245352" y="1664208"/>
            <a:ext cx="5486400" cy="41148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27"/>
          <p:cNvSpPr txBox="1"/>
          <p:nvPr/>
        </p:nvSpPr>
        <p:spPr>
          <a:xfrm>
            <a:off x="6446520" y="1792224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GOOD TO KNOW</a:t>
            </a:r>
            <a:endParaRPr/>
          </a:p>
        </p:txBody>
      </p:sp>
      <p:sp>
        <p:nvSpPr>
          <p:cNvPr id="528" name="Google Shape;528;p27"/>
          <p:cNvSpPr txBox="1"/>
          <p:nvPr/>
        </p:nvSpPr>
        <p:spPr>
          <a:xfrm>
            <a:off x="6446520" y="2267712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Wifi</a:t>
            </a:r>
            <a:endParaRPr/>
          </a:p>
        </p:txBody>
      </p:sp>
      <p:sp>
        <p:nvSpPr>
          <p:cNvPr id="529" name="Google Shape;529;p27"/>
          <p:cNvSpPr txBox="1"/>
          <p:nvPr/>
        </p:nvSpPr>
        <p:spPr>
          <a:xfrm>
            <a:off x="6446520" y="2523744"/>
            <a:ext cx="512064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Complimentary wireless internet on site</a:t>
            </a: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6446520" y="2926080"/>
            <a:ext cx="507492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27"/>
          <p:cNvSpPr txBox="1"/>
          <p:nvPr/>
        </p:nvSpPr>
        <p:spPr>
          <a:xfrm>
            <a:off x="6446520" y="2980944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Parking</a:t>
            </a:r>
            <a:endParaRPr/>
          </a:p>
        </p:txBody>
      </p:sp>
      <p:sp>
        <p:nvSpPr>
          <p:cNvPr id="532" name="Google Shape;532;p27"/>
          <p:cNvSpPr txBox="1"/>
          <p:nvPr/>
        </p:nvSpPr>
        <p:spPr>
          <a:xfrm>
            <a:off x="6446520" y="3236976"/>
            <a:ext cx="512064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Adjacent to the Amphitheatre via Dampier Highway — not on the lawns</a:t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6446520" y="3639311"/>
            <a:ext cx="507492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27"/>
          <p:cNvSpPr txBox="1"/>
          <p:nvPr/>
        </p:nvSpPr>
        <p:spPr>
          <a:xfrm>
            <a:off x="6446520" y="3694176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Catering</a:t>
            </a:r>
            <a:endParaRPr/>
          </a:p>
        </p:txBody>
      </p:sp>
      <p:sp>
        <p:nvSpPr>
          <p:cNvPr id="535" name="Google Shape;535;p27"/>
          <p:cNvSpPr txBox="1"/>
          <p:nvPr/>
        </p:nvSpPr>
        <p:spPr>
          <a:xfrm>
            <a:off x="6446520" y="3950208"/>
            <a:ext cx="512064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Provided through the program; networking drinks Wednesday evening</a:t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6446520" y="4352544"/>
            <a:ext cx="507492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27"/>
          <p:cNvSpPr txBox="1"/>
          <p:nvPr/>
        </p:nvSpPr>
        <p:spPr>
          <a:xfrm>
            <a:off x="6446520" y="4407408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On the day</a:t>
            </a:r>
            <a:endParaRPr/>
          </a:p>
        </p:txBody>
      </p:sp>
      <p:sp>
        <p:nvSpPr>
          <p:cNvPr id="538" name="Google Shape;538;p27"/>
          <p:cNvSpPr txBox="1"/>
          <p:nvPr/>
        </p:nvSpPr>
        <p:spPr>
          <a:xfrm>
            <a:off x="6446520" y="4663440"/>
            <a:ext cx="512064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Anthony Martin (PE) 0410 349 137</a:t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6446520" y="5065776"/>
            <a:ext cx="507492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7"/>
          <p:cNvSpPr txBox="1"/>
          <p:nvPr/>
        </p:nvSpPr>
        <p:spPr>
          <a:xfrm>
            <a:off x="6446520" y="5120640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Organiser</a:t>
            </a:r>
            <a:endParaRPr/>
          </a:p>
        </p:txBody>
      </p:sp>
      <p:sp>
        <p:nvSpPr>
          <p:cNvPr id="541" name="Google Shape;541;p27"/>
          <p:cNvSpPr txBox="1"/>
          <p:nvPr/>
        </p:nvSpPr>
        <p:spPr>
          <a:xfrm>
            <a:off x="6446520" y="5376672"/>
            <a:ext cx="512064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Informa · operations@informa.com.au · 02 9080 4339</a:t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6446520" y="5779008"/>
            <a:ext cx="507492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28"/>
          <p:cNvSpPr txBox="1">
            <a:spLocks noGrp="1"/>
          </p:cNvSpPr>
          <p:nvPr>
            <p:ph type="title"/>
          </p:nvPr>
        </p:nvSpPr>
        <p:spPr>
          <a:xfrm>
            <a:off x="1322077" y="1689473"/>
            <a:ext cx="8801531" cy="6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B47A"/>
              </a:buClr>
              <a:buSzPts val="1800"/>
              <a:buFont typeface="Arial"/>
              <a:buNone/>
            </a:pPr>
            <a:r>
              <a:rPr lang="en-US" sz="1800" b="1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Appendix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r>
              <a:rPr lang="en-US" sz="3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Logistics</a:t>
            </a:r>
            <a:endParaRPr/>
          </a:p>
        </p:txBody>
      </p:sp>
      <p:sp>
        <p:nvSpPr>
          <p:cNvPr id="548" name="Google Shape;548;p28"/>
          <p:cNvSpPr txBox="1">
            <a:spLocks noGrp="1"/>
          </p:cNvSpPr>
          <p:nvPr>
            <p:ph type="body" idx="1"/>
          </p:nvPr>
        </p:nvSpPr>
        <p:spPr>
          <a:xfrm>
            <a:off x="1322077" y="3061929"/>
            <a:ext cx="8801531" cy="525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Bump-in, stand, freight and compliance — for the events lead, not the main audience.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29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Bump-in, key dates and our stand</a:t>
            </a:r>
            <a:endParaRPr/>
          </a:p>
        </p:txBody>
      </p:sp>
      <p:sp>
        <p:nvSpPr>
          <p:cNvPr id="554" name="Google Shape;554;p29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FOR THE EVENTS LEAD — RED EARTH ARTS PRECINCT</a:t>
            </a:r>
            <a:endParaRPr/>
          </a:p>
        </p:txBody>
      </p:sp>
      <p:sp>
        <p:nvSpPr>
          <p:cNvPr id="555" name="Google Shape;555;p29"/>
          <p:cNvSpPr txBox="1"/>
          <p:nvPr/>
        </p:nvSpPr>
        <p:spPr>
          <a:xfrm>
            <a:off x="448056" y="1664208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Bump-in timeline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29"/>
          <p:cNvSpPr/>
          <p:nvPr/>
        </p:nvSpPr>
        <p:spPr>
          <a:xfrm>
            <a:off x="448056" y="2084832"/>
            <a:ext cx="5532120" cy="10789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29"/>
          <p:cNvSpPr/>
          <p:nvPr/>
        </p:nvSpPr>
        <p:spPr>
          <a:xfrm>
            <a:off x="448056" y="2084832"/>
            <a:ext cx="73152" cy="1078992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29"/>
          <p:cNvSpPr txBox="1"/>
          <p:nvPr/>
        </p:nvSpPr>
        <p:spPr>
          <a:xfrm>
            <a:off x="658368" y="2203704"/>
            <a:ext cx="512064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Mon 22 Jun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29"/>
          <p:cNvSpPr txBox="1"/>
          <p:nvPr/>
        </p:nvSpPr>
        <p:spPr>
          <a:xfrm>
            <a:off x="658368" y="2505456"/>
            <a:ext cx="52120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Earliest freight delivery accepted at the venue. Nothing arrives before this date.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29"/>
          <p:cNvSpPr/>
          <p:nvPr/>
        </p:nvSpPr>
        <p:spPr>
          <a:xfrm>
            <a:off x="448056" y="3273552"/>
            <a:ext cx="5532120" cy="10789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29"/>
          <p:cNvSpPr/>
          <p:nvPr/>
        </p:nvSpPr>
        <p:spPr>
          <a:xfrm>
            <a:off x="448056" y="3273552"/>
            <a:ext cx="73152" cy="1078992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29"/>
          <p:cNvSpPr txBox="1"/>
          <p:nvPr/>
        </p:nvSpPr>
        <p:spPr>
          <a:xfrm>
            <a:off x="658368" y="3392424"/>
            <a:ext cx="512064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Tue 23 Jun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29"/>
          <p:cNvSpPr txBox="1"/>
          <p:nvPr/>
        </p:nvSpPr>
        <p:spPr>
          <a:xfrm>
            <a:off x="658368" y="3694176"/>
            <a:ext cx="52120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Stand bump-in 12:00pm–5:00pm. Exhibitor pre-registration 1:00pm–5:00pm.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29"/>
          <p:cNvSpPr/>
          <p:nvPr/>
        </p:nvSpPr>
        <p:spPr>
          <a:xfrm>
            <a:off x="448056" y="4462272"/>
            <a:ext cx="5532120" cy="10789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29"/>
          <p:cNvSpPr/>
          <p:nvPr/>
        </p:nvSpPr>
        <p:spPr>
          <a:xfrm>
            <a:off x="448056" y="4462272"/>
            <a:ext cx="73152" cy="1078992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29"/>
          <p:cNvSpPr txBox="1"/>
          <p:nvPr/>
        </p:nvSpPr>
        <p:spPr>
          <a:xfrm>
            <a:off x="658368" y="4581144"/>
            <a:ext cx="512064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Wed 24 Jun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29"/>
          <p:cNvSpPr txBox="1"/>
          <p:nvPr/>
        </p:nvSpPr>
        <p:spPr>
          <a:xfrm>
            <a:off x="658368" y="4882896"/>
            <a:ext cx="52120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Final dressing 6:30am–7:30am. Doors 7:45am. Conference opens 8:40am.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29"/>
          <p:cNvSpPr txBox="1"/>
          <p:nvPr/>
        </p:nvSpPr>
        <p:spPr>
          <a:xfrm>
            <a:off x="6245352" y="1664208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Our stand — 3m x 2m tabletop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29"/>
          <p:cNvSpPr/>
          <p:nvPr/>
        </p:nvSpPr>
        <p:spPr>
          <a:xfrm>
            <a:off x="6245352" y="2084832"/>
            <a:ext cx="5486400" cy="3749039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29"/>
          <p:cNvSpPr/>
          <p:nvPr/>
        </p:nvSpPr>
        <p:spPr>
          <a:xfrm>
            <a:off x="6446520" y="2331720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29"/>
          <p:cNvSpPr txBox="1"/>
          <p:nvPr/>
        </p:nvSpPr>
        <p:spPr>
          <a:xfrm>
            <a:off x="6611112" y="2249424"/>
            <a:ext cx="49834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Provided: 1 dressed trestle table, 2 chairs, 1 x 10A under-table outlet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29"/>
          <p:cNvSpPr/>
          <p:nvPr/>
        </p:nvSpPr>
        <p:spPr>
          <a:xfrm>
            <a:off x="6446520" y="3026663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29"/>
          <p:cNvSpPr txBox="1"/>
          <p:nvPr/>
        </p:nvSpPr>
        <p:spPr>
          <a:xfrm>
            <a:off x="6611112" y="2944368"/>
            <a:ext cx="49834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bring: power boards, adapters and 5m extension cords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29"/>
          <p:cNvSpPr/>
          <p:nvPr/>
        </p:nvSpPr>
        <p:spPr>
          <a:xfrm>
            <a:off x="6446520" y="3721607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29"/>
          <p:cNvSpPr txBox="1"/>
          <p:nvPr/>
        </p:nvSpPr>
        <p:spPr>
          <a:xfrm>
            <a:off x="6611112" y="3639311"/>
            <a:ext cx="49834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We bring: our own setup and pack-down labour — no forklift on site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29"/>
          <p:cNvSpPr/>
          <p:nvPr/>
        </p:nvSpPr>
        <p:spPr>
          <a:xfrm>
            <a:off x="6446520" y="4416551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29"/>
          <p:cNvSpPr txBox="1"/>
          <p:nvPr/>
        </p:nvSpPr>
        <p:spPr>
          <a:xfrm>
            <a:off x="6611112" y="4334255"/>
            <a:ext cx="49834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All builds fit the 3m x 2m footprint and 2.4m height limit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29"/>
          <p:cNvSpPr/>
          <p:nvPr/>
        </p:nvSpPr>
        <p:spPr>
          <a:xfrm>
            <a:off x="6446520" y="5111495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29"/>
          <p:cNvSpPr txBox="1"/>
          <p:nvPr/>
        </p:nvSpPr>
        <p:spPr>
          <a:xfrm>
            <a:off x="6611112" y="5029199"/>
            <a:ext cx="4983480" cy="60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Banners: maximum two pull-ups; brochure to organiser by Mon 1 June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30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Compliance, freight and contacts</a:t>
            </a:r>
            <a:endParaRPr/>
          </a:p>
        </p:txBody>
      </p:sp>
      <p:sp>
        <p:nvSpPr>
          <p:cNvPr id="585" name="Google Shape;585;p30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FOR THE EVENTS LEAD — NON-NEGOTIABLES AND KEY NUMBERS</a:t>
            </a:r>
            <a:endParaRPr/>
          </a:p>
        </p:txBody>
      </p:sp>
      <p:sp>
        <p:nvSpPr>
          <p:cNvPr id="586" name="Google Shape;586;p30"/>
          <p:cNvSpPr/>
          <p:nvPr/>
        </p:nvSpPr>
        <p:spPr>
          <a:xfrm>
            <a:off x="448056" y="1664208"/>
            <a:ext cx="5532120" cy="2286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0"/>
          <p:cNvSpPr/>
          <p:nvPr/>
        </p:nvSpPr>
        <p:spPr>
          <a:xfrm>
            <a:off x="448056" y="1664208"/>
            <a:ext cx="5532120" cy="4572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0"/>
          <p:cNvSpPr txBox="1"/>
          <p:nvPr/>
        </p:nvSpPr>
        <p:spPr>
          <a:xfrm>
            <a:off x="630936" y="1755648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en-US" sz="12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Compliance and safety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0"/>
          <p:cNvSpPr/>
          <p:nvPr/>
        </p:nvSpPr>
        <p:spPr>
          <a:xfrm>
            <a:off x="649224" y="2340864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0"/>
          <p:cNvSpPr txBox="1"/>
          <p:nvPr/>
        </p:nvSpPr>
        <p:spPr>
          <a:xfrm>
            <a:off x="813816" y="2267712"/>
            <a:ext cx="49834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Test and tag all electrical items before bump-in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0"/>
          <p:cNvSpPr/>
          <p:nvPr/>
        </p:nvSpPr>
        <p:spPr>
          <a:xfrm>
            <a:off x="649224" y="2889504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0"/>
          <p:cNvSpPr txBox="1"/>
          <p:nvPr/>
        </p:nvSpPr>
        <p:spPr>
          <a:xfrm>
            <a:off x="813816" y="2816352"/>
            <a:ext cx="49834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Hold $10M public liability cover; certificate to organiser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30"/>
          <p:cNvSpPr/>
          <p:nvPr/>
        </p:nvSpPr>
        <p:spPr>
          <a:xfrm>
            <a:off x="649224" y="3438144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30"/>
          <p:cNvSpPr txBox="1"/>
          <p:nvPr/>
        </p:nvSpPr>
        <p:spPr>
          <a:xfrm>
            <a:off x="813816" y="3364992"/>
            <a:ext cx="49834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Take laptops and monitors off-site each night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30"/>
          <p:cNvSpPr/>
          <p:nvPr/>
        </p:nvSpPr>
        <p:spPr>
          <a:xfrm>
            <a:off x="6199632" y="1664208"/>
            <a:ext cx="5532120" cy="2286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30"/>
          <p:cNvSpPr/>
          <p:nvPr/>
        </p:nvSpPr>
        <p:spPr>
          <a:xfrm>
            <a:off x="6199632" y="1664208"/>
            <a:ext cx="5532120" cy="457200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30"/>
          <p:cNvSpPr txBox="1"/>
          <p:nvPr/>
        </p:nvSpPr>
        <p:spPr>
          <a:xfrm>
            <a:off x="6382512" y="1755648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en-US" sz="12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Freight in and out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30"/>
          <p:cNvSpPr/>
          <p:nvPr/>
        </p:nvSpPr>
        <p:spPr>
          <a:xfrm>
            <a:off x="6400800" y="2340864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30"/>
          <p:cNvSpPr txBox="1"/>
          <p:nvPr/>
        </p:nvSpPr>
        <p:spPr>
          <a:xfrm>
            <a:off x="6565392" y="2267712"/>
            <a:ext cx="49834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Official Informa label on all cargo; not before Mon 22 June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30"/>
          <p:cNvSpPr/>
          <p:nvPr/>
        </p:nvSpPr>
        <p:spPr>
          <a:xfrm>
            <a:off x="6400800" y="2889504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30"/>
          <p:cNvSpPr txBox="1"/>
          <p:nvPr/>
        </p:nvSpPr>
        <p:spPr>
          <a:xfrm>
            <a:off x="6565392" y="2816352"/>
            <a:ext cx="49834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Email operations@informa.com.au on dispatch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30"/>
          <p:cNvSpPr/>
          <p:nvPr/>
        </p:nvSpPr>
        <p:spPr>
          <a:xfrm>
            <a:off x="6400800" y="3438144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3" name="Google Shape;603;p30"/>
          <p:cNvSpPr txBox="1"/>
          <p:nvPr/>
        </p:nvSpPr>
        <p:spPr>
          <a:xfrm>
            <a:off x="6565392" y="3364992"/>
            <a:ext cx="49834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Pack out by 5:00pm Thu 25 June; pre-book the return courier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4" name="Google Shape;604;p30"/>
          <p:cNvSpPr/>
          <p:nvPr/>
        </p:nvSpPr>
        <p:spPr>
          <a:xfrm>
            <a:off x="448056" y="4133088"/>
            <a:ext cx="11283696" cy="173736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30"/>
          <p:cNvSpPr txBox="1"/>
          <p:nvPr/>
        </p:nvSpPr>
        <p:spPr>
          <a:xfrm>
            <a:off x="658368" y="4261104"/>
            <a:ext cx="107899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KEY CONTACTS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6" name="Google Shape;606;p30"/>
          <p:cNvSpPr txBox="1"/>
          <p:nvPr/>
        </p:nvSpPr>
        <p:spPr>
          <a:xfrm>
            <a:off x="658368" y="4645152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Venue coordinator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7" name="Google Shape;607;p30"/>
          <p:cNvSpPr txBox="1"/>
          <p:nvPr/>
        </p:nvSpPr>
        <p:spPr>
          <a:xfrm>
            <a:off x="658368" y="4901184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Carla Stafford, City of Karratha · (08) 9186 8064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30"/>
          <p:cNvSpPr txBox="1"/>
          <p:nvPr/>
        </p:nvSpPr>
        <p:spPr>
          <a:xfrm>
            <a:off x="6144768" y="4645152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Organiser operations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30"/>
          <p:cNvSpPr txBox="1"/>
          <p:nvPr/>
        </p:nvSpPr>
        <p:spPr>
          <a:xfrm>
            <a:off x="6144768" y="4901184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Informa · operations@informa.com.au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30"/>
          <p:cNvSpPr txBox="1"/>
          <p:nvPr/>
        </p:nvSpPr>
        <p:spPr>
          <a:xfrm>
            <a:off x="658368" y="5212080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 event lead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30"/>
          <p:cNvSpPr txBox="1"/>
          <p:nvPr/>
        </p:nvSpPr>
        <p:spPr>
          <a:xfrm>
            <a:off x="658368" y="5468112"/>
            <a:ext cx="5212200" cy="1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Anthony Martin 0410349137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ConnectMe Event App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The official event networking app includes:</a:t>
            </a:r>
          </a:p>
          <a:p>
            <a:r>
              <a:t>• Agenda and speaker details</a:t>
            </a:r>
          </a:p>
          <a:p>
            <a:r>
              <a:t>• Attendee directory and networking</a:t>
            </a:r>
          </a:p>
          <a:p>
            <a:r>
              <a:t>• Messaging and meeting requests</a:t>
            </a:r>
          </a:p>
          <a:p>
            <a:r>
              <a:t>• Real-time event updates</a:t>
            </a:r>
          </a:p>
          <a:p>
            <a:r>
              <a:t/>
            </a:r>
          </a:p>
          <a:p>
            <a:r>
              <a:rPr b="1" sz="1600"/>
              <a:t>Download: https://www.informa.com.au/connectme-download/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5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The case for attending</a:t>
            </a:r>
            <a:endParaRPr/>
          </a:p>
        </p:txBody>
      </p:sp>
      <p:sp>
        <p:nvSpPr>
          <p:cNvPr id="143" name="Google Shape;143;p15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WHY THIS EVENT EARNS OUR TIME</a:t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448056" y="1664208"/>
            <a:ext cx="11283696" cy="133502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5"/>
          <p:cNvSpPr/>
          <p:nvPr/>
        </p:nvSpPr>
        <p:spPr>
          <a:xfrm>
            <a:off x="448056" y="1664208"/>
            <a:ext cx="73152" cy="1335024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5"/>
          <p:cNvSpPr txBox="1"/>
          <p:nvPr/>
        </p:nvSpPr>
        <p:spPr>
          <a:xfrm>
            <a:off x="868680" y="1847088"/>
            <a:ext cx="8229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4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5"/>
          <p:cNvSpPr txBox="1"/>
          <p:nvPr/>
        </p:nvSpPr>
        <p:spPr>
          <a:xfrm>
            <a:off x="1828800" y="1865376"/>
            <a:ext cx="96926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The market is in the room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5"/>
          <p:cNvSpPr txBox="1"/>
          <p:nvPr/>
        </p:nvSpPr>
        <p:spPr>
          <a:xfrm>
            <a:off x="1828800" y="2249424"/>
            <a:ext cx="969264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More than 500 senior leaders from the miners, utilities and governments shaping the Pilbara's energy future — two days of direct access we would otherwise chase over months.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5"/>
          <p:cNvSpPr/>
          <p:nvPr/>
        </p:nvSpPr>
        <p:spPr>
          <a:xfrm>
            <a:off x="448056" y="3154680"/>
            <a:ext cx="11283696" cy="133502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5"/>
          <p:cNvSpPr/>
          <p:nvPr/>
        </p:nvSpPr>
        <p:spPr>
          <a:xfrm>
            <a:off x="448056" y="3154680"/>
            <a:ext cx="73152" cy="1335024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868680" y="3337560"/>
            <a:ext cx="8229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4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5"/>
          <p:cNvSpPr txBox="1"/>
          <p:nvPr/>
        </p:nvSpPr>
        <p:spPr>
          <a:xfrm>
            <a:off x="1828800" y="3355848"/>
            <a:ext cx="96926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It is our home market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5"/>
          <p:cNvSpPr txBox="1"/>
          <p:nvPr/>
        </p:nvSpPr>
        <p:spPr>
          <a:xfrm>
            <a:off x="1828800" y="3739896"/>
            <a:ext cx="969264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Pilbara operations sit at the edge of the grid, exactly where Pacific Energy already leads. We are known for solving the problem this audience is here to discuss.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5"/>
          <p:cNvSpPr/>
          <p:nvPr/>
        </p:nvSpPr>
        <p:spPr>
          <a:xfrm>
            <a:off x="448056" y="4645152"/>
            <a:ext cx="11283696" cy="133502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5"/>
          <p:cNvSpPr/>
          <p:nvPr/>
        </p:nvSpPr>
        <p:spPr>
          <a:xfrm>
            <a:off x="448056" y="4645152"/>
            <a:ext cx="73152" cy="1335024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5"/>
          <p:cNvSpPr txBox="1"/>
          <p:nvPr/>
        </p:nvSpPr>
        <p:spPr>
          <a:xfrm>
            <a:off x="868680" y="4828032"/>
            <a:ext cx="8229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4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5"/>
          <p:cNvSpPr txBox="1"/>
          <p:nvPr/>
        </p:nvSpPr>
        <p:spPr>
          <a:xfrm>
            <a:off x="1828800" y="4846320"/>
            <a:ext cx="96926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The timing is right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5"/>
          <p:cNvSpPr txBox="1"/>
          <p:nvPr/>
        </p:nvSpPr>
        <p:spPr>
          <a:xfrm>
            <a:off x="1828800" y="5230368"/>
            <a:ext cx="969264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The region's energy transition and its budgets are being shaped now. Visible presence while plans form keeps us in the conversation that matters.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6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What we want from the two days</a:t>
            </a:r>
            <a:endParaRPr/>
          </a:p>
        </p:txBody>
      </p:sp>
      <p:sp>
        <p:nvSpPr>
          <p:cNvPr id="164" name="Google Shape;164;p16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OUR AIMS — PROFILE, RELATIONSHIPS AND FOLLOW-UP</a:t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448056" y="1664208"/>
            <a:ext cx="5532120" cy="19933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6"/>
          <p:cNvSpPr/>
          <p:nvPr/>
        </p:nvSpPr>
        <p:spPr>
          <a:xfrm>
            <a:off x="448056" y="1664208"/>
            <a:ext cx="5532120" cy="4572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6"/>
          <p:cNvSpPr txBox="1"/>
          <p:nvPr/>
        </p:nvSpPr>
        <p:spPr>
          <a:xfrm>
            <a:off x="630936" y="1755648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 seen and remembered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6"/>
          <p:cNvSpPr txBox="1"/>
          <p:nvPr/>
        </p:nvSpPr>
        <p:spPr>
          <a:xfrm>
            <a:off x="630936" y="2267712"/>
            <a:ext cx="5166300" cy="3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 consistent Pacific Energy presence on the floor stand, banners and merch, so delegates leave knowing who we are and what we do.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6"/>
          <p:cNvSpPr/>
          <p:nvPr/>
        </p:nvSpPr>
        <p:spPr>
          <a:xfrm>
            <a:off x="6144768" y="1664208"/>
            <a:ext cx="5532120" cy="19933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6"/>
          <p:cNvSpPr/>
          <p:nvPr/>
        </p:nvSpPr>
        <p:spPr>
          <a:xfrm>
            <a:off x="6144768" y="1664208"/>
            <a:ext cx="5532120" cy="4572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6"/>
          <p:cNvSpPr txBox="1"/>
          <p:nvPr/>
        </p:nvSpPr>
        <p:spPr>
          <a:xfrm>
            <a:off x="6327648" y="1755648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 part of the conversation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6"/>
          <p:cNvSpPr txBox="1"/>
          <p:nvPr/>
        </p:nvSpPr>
        <p:spPr>
          <a:xfrm>
            <a:off x="6327648" y="2267712"/>
            <a:ext cx="5166359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Represented in the room for the sessions that matter, ready to offer our view on reliable, lower-emissions power for remote operations.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6"/>
          <p:cNvSpPr/>
          <p:nvPr/>
        </p:nvSpPr>
        <p:spPr>
          <a:xfrm>
            <a:off x="448056" y="3822192"/>
            <a:ext cx="5532120" cy="19933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6"/>
          <p:cNvSpPr/>
          <p:nvPr/>
        </p:nvSpPr>
        <p:spPr>
          <a:xfrm>
            <a:off x="448056" y="3822192"/>
            <a:ext cx="5532120" cy="4572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6"/>
          <p:cNvSpPr txBox="1"/>
          <p:nvPr/>
        </p:nvSpPr>
        <p:spPr>
          <a:xfrm>
            <a:off x="630936" y="3913632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Build the relationships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6"/>
          <p:cNvSpPr txBox="1"/>
          <p:nvPr/>
        </p:nvSpPr>
        <p:spPr>
          <a:xfrm>
            <a:off x="630936" y="4425696"/>
            <a:ext cx="5166359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Quality conversations with our priority contacts, and time to reconnect with the partners we already work with.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6"/>
          <p:cNvSpPr/>
          <p:nvPr/>
        </p:nvSpPr>
        <p:spPr>
          <a:xfrm>
            <a:off x="6144768" y="3822192"/>
            <a:ext cx="5532120" cy="199339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6"/>
          <p:cNvSpPr/>
          <p:nvPr/>
        </p:nvSpPr>
        <p:spPr>
          <a:xfrm>
            <a:off x="6144768" y="3822192"/>
            <a:ext cx="5532120" cy="4572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6"/>
          <p:cNvSpPr txBox="1"/>
          <p:nvPr/>
        </p:nvSpPr>
        <p:spPr>
          <a:xfrm>
            <a:off x="6327648" y="3913632"/>
            <a:ext cx="5166359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Follow through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6"/>
          <p:cNvSpPr txBox="1"/>
          <p:nvPr/>
        </p:nvSpPr>
        <p:spPr>
          <a:xfrm>
            <a:off x="6327648" y="4425696"/>
            <a:ext cx="5166359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Every contact captured and followed up within five business days, so the momentum carries past the event.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6"/>
          <p:cNvSpPr txBox="1"/>
          <p:nvPr/>
        </p:nvSpPr>
        <p:spPr>
          <a:xfrm>
            <a:off x="448056" y="5852160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1" u="none" strike="noStrike" cap="none">
                <a:solidFill>
                  <a:srgbClr val="6E7E91"/>
                </a:solidFill>
                <a:latin typeface="Arial"/>
                <a:ea typeface="Arial"/>
                <a:cs typeface="Arial"/>
                <a:sym typeface="Arial"/>
              </a:rPr>
              <a:t>Networking and brand presence are the goal here — not a hard sales target. Conversations now, pipeline later.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Conference at a glance</a:t>
            </a:r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DATES, TIMES AND VENUE — ALL TIMES AWST</a:t>
            </a:r>
            <a:endParaRPr/>
          </a:p>
        </p:txBody>
      </p:sp>
      <p:sp>
        <p:nvSpPr>
          <p:cNvPr id="188" name="Google Shape;188;p17"/>
          <p:cNvSpPr/>
          <p:nvPr/>
        </p:nvSpPr>
        <p:spPr>
          <a:xfrm>
            <a:off x="448056" y="1664208"/>
            <a:ext cx="5212080" cy="429768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7"/>
          <p:cNvSpPr txBox="1"/>
          <p:nvPr/>
        </p:nvSpPr>
        <p:spPr>
          <a:xfrm>
            <a:off x="658368" y="1810512"/>
            <a:ext cx="4800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20B47A"/>
                </a:solidFill>
                <a:latin typeface="Arial"/>
                <a:ea typeface="Arial"/>
                <a:cs typeface="Arial"/>
                <a:sym typeface="Arial"/>
              </a:rPr>
              <a:t>THE ESSENTIALS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7"/>
          <p:cNvSpPr txBox="1"/>
          <p:nvPr/>
        </p:nvSpPr>
        <p:spPr>
          <a:xfrm>
            <a:off x="658368" y="2249424"/>
            <a:ext cx="4800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Dates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7"/>
          <p:cNvSpPr txBox="1"/>
          <p:nvPr/>
        </p:nvSpPr>
        <p:spPr>
          <a:xfrm>
            <a:off x="658368" y="2505456"/>
            <a:ext cx="48006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Wednesday 24 – Thursday 25 June 2026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7"/>
          <p:cNvSpPr/>
          <p:nvPr/>
        </p:nvSpPr>
        <p:spPr>
          <a:xfrm>
            <a:off x="658368" y="2926080"/>
            <a:ext cx="475488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7"/>
          <p:cNvSpPr txBox="1"/>
          <p:nvPr/>
        </p:nvSpPr>
        <p:spPr>
          <a:xfrm>
            <a:off x="658368" y="2990088"/>
            <a:ext cx="4800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Venue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7"/>
          <p:cNvSpPr txBox="1"/>
          <p:nvPr/>
        </p:nvSpPr>
        <p:spPr>
          <a:xfrm>
            <a:off x="658368" y="3246120"/>
            <a:ext cx="48006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Red Earth Arts Precinct, 27 Welcome Rd, Karratha WA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658368" y="3666744"/>
            <a:ext cx="475488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7"/>
          <p:cNvSpPr txBox="1"/>
          <p:nvPr/>
        </p:nvSpPr>
        <p:spPr>
          <a:xfrm>
            <a:off x="658368" y="3730752"/>
            <a:ext cx="4800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Format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7"/>
          <p:cNvSpPr txBox="1"/>
          <p:nvPr/>
        </p:nvSpPr>
        <p:spPr>
          <a:xfrm>
            <a:off x="658368" y="3986784"/>
            <a:ext cx="48006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Exhibition plus a keynote and panel program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58368" y="4407408"/>
            <a:ext cx="475488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7"/>
          <p:cNvSpPr txBox="1"/>
          <p:nvPr/>
        </p:nvSpPr>
        <p:spPr>
          <a:xfrm>
            <a:off x="658368" y="4471416"/>
            <a:ext cx="4800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Scale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7"/>
          <p:cNvSpPr txBox="1"/>
          <p:nvPr/>
        </p:nvSpPr>
        <p:spPr>
          <a:xfrm>
            <a:off x="658368" y="4727448"/>
            <a:ext cx="48006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500+ delegates from resources, energy and government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658368" y="5148072"/>
            <a:ext cx="475488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7"/>
          <p:cNvSpPr txBox="1"/>
          <p:nvPr/>
        </p:nvSpPr>
        <p:spPr>
          <a:xfrm>
            <a:off x="658368" y="5212080"/>
            <a:ext cx="4800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Organiser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7"/>
          <p:cNvSpPr txBox="1"/>
          <p:nvPr/>
        </p:nvSpPr>
        <p:spPr>
          <a:xfrm>
            <a:off x="658368" y="5468112"/>
            <a:ext cx="48006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E4E4E3"/>
                </a:solidFill>
                <a:latin typeface="Arial"/>
                <a:ea typeface="Arial"/>
                <a:cs typeface="Arial"/>
                <a:sym typeface="Arial"/>
              </a:rPr>
              <a:t>Informa Connect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658368" y="5888736"/>
            <a:ext cx="4754880" cy="10972"/>
          </a:xfrm>
          <a:prstGeom prst="rect">
            <a:avLst/>
          </a:prstGeom>
          <a:solidFill>
            <a:srgbClr val="3355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7"/>
          <p:cNvSpPr txBox="1"/>
          <p:nvPr/>
        </p:nvSpPr>
        <p:spPr>
          <a:xfrm>
            <a:off x="5943600" y="1664208"/>
            <a:ext cx="576072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Daily start and finish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7"/>
          <p:cNvSpPr/>
          <p:nvPr/>
        </p:nvSpPr>
        <p:spPr>
          <a:xfrm>
            <a:off x="5943600" y="2084832"/>
            <a:ext cx="5760720" cy="38404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7"/>
          <p:cNvSpPr txBox="1"/>
          <p:nvPr/>
        </p:nvSpPr>
        <p:spPr>
          <a:xfrm>
            <a:off x="6108192" y="2157984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DAY 1 — WED 24 JUNE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7"/>
          <p:cNvSpPr txBox="1"/>
          <p:nvPr/>
        </p:nvSpPr>
        <p:spPr>
          <a:xfrm>
            <a:off x="6108192" y="2542032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Registration and doors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7"/>
          <p:cNvSpPr txBox="1"/>
          <p:nvPr/>
        </p:nvSpPr>
        <p:spPr>
          <a:xfrm>
            <a:off x="10058400" y="2542032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7:45am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7"/>
          <p:cNvSpPr txBox="1"/>
          <p:nvPr/>
        </p:nvSpPr>
        <p:spPr>
          <a:xfrm>
            <a:off x="6108192" y="2907792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Conference opens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7"/>
          <p:cNvSpPr txBox="1"/>
          <p:nvPr/>
        </p:nvSpPr>
        <p:spPr>
          <a:xfrm>
            <a:off x="10058400" y="2907792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8:40am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7"/>
          <p:cNvSpPr txBox="1"/>
          <p:nvPr/>
        </p:nvSpPr>
        <p:spPr>
          <a:xfrm>
            <a:off x="6108192" y="3273552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Sessions run to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7"/>
          <p:cNvSpPr txBox="1"/>
          <p:nvPr/>
        </p:nvSpPr>
        <p:spPr>
          <a:xfrm>
            <a:off x="10058400" y="3273552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~5:00pm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7"/>
          <p:cNvSpPr txBox="1"/>
          <p:nvPr/>
        </p:nvSpPr>
        <p:spPr>
          <a:xfrm>
            <a:off x="6108192" y="3639312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Networking drinks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7"/>
          <p:cNvSpPr txBox="1"/>
          <p:nvPr/>
        </p:nvSpPr>
        <p:spPr>
          <a:xfrm>
            <a:off x="10058400" y="3639312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5:55pm – 7:20pm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7"/>
          <p:cNvSpPr/>
          <p:nvPr/>
        </p:nvSpPr>
        <p:spPr>
          <a:xfrm>
            <a:off x="5943600" y="4041648"/>
            <a:ext cx="5760720" cy="38404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7"/>
          <p:cNvSpPr txBox="1"/>
          <p:nvPr/>
        </p:nvSpPr>
        <p:spPr>
          <a:xfrm>
            <a:off x="6108192" y="411480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DAY 2 — THU 25 JUNE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7"/>
          <p:cNvSpPr txBox="1"/>
          <p:nvPr/>
        </p:nvSpPr>
        <p:spPr>
          <a:xfrm>
            <a:off x="6108192" y="449884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Registration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7"/>
          <p:cNvSpPr txBox="1"/>
          <p:nvPr/>
        </p:nvSpPr>
        <p:spPr>
          <a:xfrm>
            <a:off x="10058400" y="4498848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8:00am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7"/>
          <p:cNvSpPr txBox="1"/>
          <p:nvPr/>
        </p:nvSpPr>
        <p:spPr>
          <a:xfrm>
            <a:off x="6108192" y="486460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Conference opens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7"/>
          <p:cNvSpPr txBox="1"/>
          <p:nvPr/>
        </p:nvSpPr>
        <p:spPr>
          <a:xfrm>
            <a:off x="10058400" y="4864608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8:50am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7"/>
          <p:cNvSpPr txBox="1"/>
          <p:nvPr/>
        </p:nvSpPr>
        <p:spPr>
          <a:xfrm>
            <a:off x="6108192" y="52303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Lunch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7"/>
          <p:cNvSpPr txBox="1"/>
          <p:nvPr/>
        </p:nvSpPr>
        <p:spPr>
          <a:xfrm>
            <a:off x="10058400" y="5230368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1:45pm – 2:20pm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7"/>
          <p:cNvSpPr txBox="1"/>
          <p:nvPr/>
        </p:nvSpPr>
        <p:spPr>
          <a:xfrm>
            <a:off x="6108192" y="559612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Close of summit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7"/>
          <p:cNvSpPr txBox="1"/>
          <p:nvPr/>
        </p:nvSpPr>
        <p:spPr>
          <a:xfrm>
            <a:off x="10058400" y="5596128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~2:25pm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8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Who's going from Pacific Energy</a:t>
            </a:r>
            <a:endParaRPr/>
          </a:p>
        </p:txBody>
      </p:sp>
      <p:sp>
        <p:nvSpPr>
          <p:cNvPr id="231" name="Google Shape;231;p18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OUR TEAM ON THE GROUND</a:t>
            </a:r>
            <a:endParaRPr/>
          </a:p>
        </p:txBody>
      </p:sp>
      <p:sp>
        <p:nvSpPr>
          <p:cNvPr id="232" name="Google Shape;232;p18"/>
          <p:cNvSpPr txBox="1"/>
          <p:nvPr/>
        </p:nvSpPr>
        <p:spPr>
          <a:xfrm>
            <a:off x="448056" y="1664208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Pacific Energy team across the two days: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8"/>
          <p:cNvSpPr/>
          <p:nvPr/>
        </p:nvSpPr>
        <p:spPr>
          <a:xfrm>
            <a:off x="448056" y="2304288"/>
            <a:ext cx="11283696" cy="38404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8"/>
          <p:cNvSpPr txBox="1"/>
          <p:nvPr/>
        </p:nvSpPr>
        <p:spPr>
          <a:xfrm>
            <a:off x="585216" y="2377440"/>
            <a:ext cx="31089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NAME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8"/>
          <p:cNvSpPr txBox="1"/>
          <p:nvPr/>
        </p:nvSpPr>
        <p:spPr>
          <a:xfrm>
            <a:off x="3877056" y="2377440"/>
            <a:ext cx="31089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8"/>
          <p:cNvSpPr txBox="1"/>
          <p:nvPr/>
        </p:nvSpPr>
        <p:spPr>
          <a:xfrm>
            <a:off x="7168896" y="2377440"/>
            <a:ext cx="451713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FOCUS / ACCOUNTS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8"/>
          <p:cNvSpPr/>
          <p:nvPr/>
        </p:nvSpPr>
        <p:spPr>
          <a:xfrm>
            <a:off x="448056" y="2688336"/>
            <a:ext cx="11283696" cy="5120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8"/>
          <p:cNvSpPr txBox="1"/>
          <p:nvPr/>
        </p:nvSpPr>
        <p:spPr>
          <a:xfrm>
            <a:off x="585216" y="2743200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Ashvin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8"/>
          <p:cNvSpPr txBox="1"/>
          <p:nvPr/>
        </p:nvSpPr>
        <p:spPr>
          <a:xfrm>
            <a:off x="3877056" y="2743200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Chief Commercial/Legal Officer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8"/>
          <p:cNvSpPr txBox="1"/>
          <p:nvPr/>
        </p:nvSpPr>
        <p:spPr>
          <a:xfrm>
            <a:off x="7168896" y="2743200"/>
            <a:ext cx="4517136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[ e.g. Miners &amp; resources 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8"/>
          <p:cNvSpPr/>
          <p:nvPr/>
        </p:nvSpPr>
        <p:spPr>
          <a:xfrm>
            <a:off x="448056" y="3200400"/>
            <a:ext cx="11283696" cy="512064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8"/>
          <p:cNvSpPr txBox="1"/>
          <p:nvPr/>
        </p:nvSpPr>
        <p:spPr>
          <a:xfrm>
            <a:off x="585216" y="3255264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Michael Hart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8"/>
          <p:cNvSpPr txBox="1"/>
          <p:nvPr/>
        </p:nvSpPr>
        <p:spPr>
          <a:xfrm>
            <a:off x="3877056" y="3255264"/>
            <a:ext cx="310896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[ Role / title 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8"/>
          <p:cNvSpPr txBox="1"/>
          <p:nvPr/>
        </p:nvSpPr>
        <p:spPr>
          <a:xfrm>
            <a:off x="7168896" y="3255264"/>
            <a:ext cx="4517136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[ e.g. Power &amp; utilities 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8"/>
          <p:cNvSpPr/>
          <p:nvPr/>
        </p:nvSpPr>
        <p:spPr>
          <a:xfrm>
            <a:off x="402029" y="3865887"/>
            <a:ext cx="11283696" cy="5120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8"/>
          <p:cNvSpPr txBox="1"/>
          <p:nvPr/>
        </p:nvSpPr>
        <p:spPr>
          <a:xfrm>
            <a:off x="585216" y="3767328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Camis Smith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8"/>
          <p:cNvSpPr txBox="1"/>
          <p:nvPr/>
        </p:nvSpPr>
        <p:spPr>
          <a:xfrm>
            <a:off x="3877056" y="3767328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Aboriginal Engagement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8"/>
          <p:cNvSpPr txBox="1"/>
          <p:nvPr/>
        </p:nvSpPr>
        <p:spPr>
          <a:xfrm>
            <a:off x="7168896" y="3767328"/>
            <a:ext cx="4517136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[ e.g. Government &amp; region 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8"/>
          <p:cNvSpPr/>
          <p:nvPr/>
        </p:nvSpPr>
        <p:spPr>
          <a:xfrm>
            <a:off x="448056" y="4224528"/>
            <a:ext cx="11283696" cy="512064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18"/>
          <p:cNvSpPr txBox="1"/>
          <p:nvPr/>
        </p:nvSpPr>
        <p:spPr>
          <a:xfrm>
            <a:off x="3877056" y="4279392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Marketing Advisor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8"/>
          <p:cNvSpPr txBox="1"/>
          <p:nvPr/>
        </p:nvSpPr>
        <p:spPr>
          <a:xfrm>
            <a:off x="7168896" y="4279392"/>
            <a:ext cx="4517136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>Anthony Martin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18"/>
          <p:cNvSpPr txBox="1"/>
          <p:nvPr/>
        </p:nvSpPr>
        <p:spPr>
          <a:xfrm>
            <a:off x="448056" y="5321808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1" u="none" strike="noStrike" cap="none">
                <a:solidFill>
                  <a:srgbClr val="6E7E91"/>
                </a:solidFill>
                <a:latin typeface="Arial"/>
                <a:ea typeface="Arial"/>
                <a:cs typeface="Arial"/>
                <a:sym typeface="Arial"/>
              </a:rPr>
              <a:t>Replace the placeholders with the confirmed team. Keep one named owner per priority sector.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8"/>
          <p:cNvSpPr txBox="1"/>
          <p:nvPr/>
        </p:nvSpPr>
        <p:spPr>
          <a:xfrm>
            <a:off x="585266" y="4321746"/>
            <a:ext cx="3108900" cy="1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Anthony Martin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9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800" cy="7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>
                <a:solidFill>
                  <a:srgbClr val="474B4C"/>
                </a:solidFill>
              </a:rPr>
              <a:t>Notable attendees</a:t>
            </a:r>
            <a:endParaRPr/>
          </a:p>
        </p:txBody>
      </p:sp>
      <p:sp>
        <p:nvSpPr>
          <p:cNvPr id="265" name="Google Shape;265;p19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>
                <a:solidFill>
                  <a:srgbClr val="4982C0"/>
                </a:solidFill>
              </a:rPr>
              <a:t>Identifying some key attendees we may want to engage with</a:t>
            </a: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448056" y="1664208"/>
            <a:ext cx="5532000" cy="2249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19"/>
          <p:cNvSpPr/>
          <p:nvPr/>
        </p:nvSpPr>
        <p:spPr>
          <a:xfrm>
            <a:off x="448056" y="1664208"/>
            <a:ext cx="5532000" cy="4206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9"/>
          <p:cNvSpPr txBox="1"/>
          <p:nvPr/>
        </p:nvSpPr>
        <p:spPr>
          <a:xfrm>
            <a:off x="630936" y="1746504"/>
            <a:ext cx="516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MINERS AND RESOURCES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9"/>
          <p:cNvSpPr/>
          <p:nvPr/>
        </p:nvSpPr>
        <p:spPr>
          <a:xfrm>
            <a:off x="649224" y="2272284"/>
            <a:ext cx="63900" cy="639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9"/>
          <p:cNvSpPr txBox="1"/>
          <p:nvPr/>
        </p:nvSpPr>
        <p:spPr>
          <a:xfrm>
            <a:off x="813816" y="219456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Tim Day — Asset President WAIO, BHP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19"/>
          <p:cNvSpPr/>
          <p:nvPr/>
        </p:nvSpPr>
        <p:spPr>
          <a:xfrm>
            <a:off x="649224" y="2683764"/>
            <a:ext cx="63900" cy="639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9"/>
          <p:cNvSpPr txBox="1"/>
          <p:nvPr/>
        </p:nvSpPr>
        <p:spPr>
          <a:xfrm>
            <a:off x="813816" y="260604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Chris Osborn — MD Port, Rail &amp; Core Services, Rio Tinto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649224" y="3095244"/>
            <a:ext cx="63900" cy="639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19"/>
          <p:cNvSpPr txBox="1"/>
          <p:nvPr/>
        </p:nvSpPr>
        <p:spPr>
          <a:xfrm>
            <a:off x="813816" y="301752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Mhairi Cameron — GM Operations, BCI Minerals (Mardie)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649224" y="3506724"/>
            <a:ext cx="63900" cy="639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9"/>
          <p:cNvSpPr txBox="1"/>
          <p:nvPr/>
        </p:nvSpPr>
        <p:spPr>
          <a:xfrm>
            <a:off x="813816" y="342900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Asad Majrouh — GM Eliwana, Fortescue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6080760" y="1664208"/>
            <a:ext cx="5532000" cy="2249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6080760" y="1664208"/>
            <a:ext cx="5532000" cy="420600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9"/>
          <p:cNvSpPr txBox="1"/>
          <p:nvPr/>
        </p:nvSpPr>
        <p:spPr>
          <a:xfrm>
            <a:off x="6263640" y="1746504"/>
            <a:ext cx="516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POWER, ENERGY AND UTILITIES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6281928" y="2272284"/>
            <a:ext cx="63900" cy="63900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9"/>
          <p:cNvSpPr txBox="1"/>
          <p:nvPr/>
        </p:nvSpPr>
        <p:spPr>
          <a:xfrm>
            <a:off x="6446520" y="219456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Krystal Skinner — CEO, Horizon Power (partner)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6281928" y="2683764"/>
            <a:ext cx="63900" cy="63900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9"/>
          <p:cNvSpPr txBox="1"/>
          <p:nvPr/>
        </p:nvSpPr>
        <p:spPr>
          <a:xfrm>
            <a:off x="6446520" y="260604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Darren Rogers — Group Exec Energy Solutions, APA Group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6281928" y="3095244"/>
            <a:ext cx="63900" cy="63900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9"/>
          <p:cNvSpPr txBox="1"/>
          <p:nvPr/>
        </p:nvSpPr>
        <p:spPr>
          <a:xfrm>
            <a:off x="6446520" y="301752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Rachael Smith — EGM Commercial &amp; Growth, AGIG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6281928" y="3506724"/>
            <a:ext cx="63900" cy="63900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9"/>
          <p:cNvSpPr txBox="1"/>
          <p:nvPr/>
        </p:nvSpPr>
        <p:spPr>
          <a:xfrm>
            <a:off x="6446520" y="3429000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Isaac Hinton — Head of Australia, InterContinental Energy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448056" y="4059936"/>
            <a:ext cx="5532000" cy="2249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448056" y="4059936"/>
            <a:ext cx="5532000" cy="420600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9"/>
          <p:cNvSpPr txBox="1"/>
          <p:nvPr/>
        </p:nvSpPr>
        <p:spPr>
          <a:xfrm>
            <a:off x="630936" y="4142232"/>
            <a:ext cx="516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GOVERNMENT AND REGION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649224" y="4668012"/>
            <a:ext cx="63900" cy="63900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9"/>
          <p:cNvSpPr txBox="1"/>
          <p:nvPr/>
        </p:nvSpPr>
        <p:spPr>
          <a:xfrm>
            <a:off x="813816" y="459028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Hon. Amber-Jade Sanderson MLA — Minister (Energy; Pilbara)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649224" y="5079492"/>
            <a:ext cx="63900" cy="63900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9"/>
          <p:cNvSpPr txBox="1"/>
          <p:nvPr/>
        </p:nvSpPr>
        <p:spPr>
          <a:xfrm>
            <a:off x="813816" y="500176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Tim Bray — Deputy DG, PoweringWA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649224" y="5490972"/>
            <a:ext cx="63900" cy="63900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19"/>
          <p:cNvSpPr txBox="1"/>
          <p:nvPr/>
        </p:nvSpPr>
        <p:spPr>
          <a:xfrm>
            <a:off x="813816" y="541324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Simon Taylor — CEO, Pilbara Development Commission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649224" y="5902452"/>
            <a:ext cx="63900" cy="63900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9"/>
          <p:cNvSpPr txBox="1"/>
          <p:nvPr/>
        </p:nvSpPr>
        <p:spPr>
          <a:xfrm>
            <a:off x="813816" y="582472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Daniel Scott — Mayor, City of Karratha (host)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6080760" y="4059936"/>
            <a:ext cx="5532000" cy="2249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6080760" y="4059936"/>
            <a:ext cx="5532000" cy="420600"/>
          </a:xfrm>
          <a:prstGeom prst="rect">
            <a:avLst/>
          </a:prstGeom>
          <a:solidFill>
            <a:srgbClr val="474B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9"/>
          <p:cNvSpPr txBox="1"/>
          <p:nvPr/>
        </p:nvSpPr>
        <p:spPr>
          <a:xfrm>
            <a:off x="6263640" y="4142232"/>
            <a:ext cx="516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DIGITAL, DATA AND INFRASTRUCTURE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6281928" y="4668012"/>
            <a:ext cx="63900" cy="63900"/>
          </a:xfrm>
          <a:prstGeom prst="rect">
            <a:avLst/>
          </a:prstGeom>
          <a:solidFill>
            <a:srgbClr val="474B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9"/>
          <p:cNvSpPr txBox="1"/>
          <p:nvPr/>
        </p:nvSpPr>
        <p:spPr>
          <a:xfrm>
            <a:off x="6446520" y="459028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Matt Walsh — Chief Customer Officer, Vocus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9"/>
          <p:cNvSpPr/>
          <p:nvPr/>
        </p:nvSpPr>
        <p:spPr>
          <a:xfrm>
            <a:off x="6281928" y="5079492"/>
            <a:ext cx="63900" cy="63900"/>
          </a:xfrm>
          <a:prstGeom prst="rect">
            <a:avLst/>
          </a:prstGeom>
          <a:solidFill>
            <a:srgbClr val="474B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19"/>
          <p:cNvSpPr txBox="1"/>
          <p:nvPr/>
        </p:nvSpPr>
        <p:spPr>
          <a:xfrm>
            <a:off x="6446520" y="500176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Dino Georgiou — Executive, Telstra Infraco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19"/>
          <p:cNvSpPr/>
          <p:nvPr/>
        </p:nvSpPr>
        <p:spPr>
          <a:xfrm>
            <a:off x="6281928" y="5490972"/>
            <a:ext cx="63900" cy="63900"/>
          </a:xfrm>
          <a:prstGeom prst="rect">
            <a:avLst/>
          </a:prstGeom>
          <a:solidFill>
            <a:srgbClr val="474B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19"/>
          <p:cNvSpPr txBox="1"/>
          <p:nvPr/>
        </p:nvSpPr>
        <p:spPr>
          <a:xfrm>
            <a:off x="6446520" y="541324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Joep Vaessen — Market Leader Energy WA, GHD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9"/>
          <p:cNvSpPr/>
          <p:nvPr/>
        </p:nvSpPr>
        <p:spPr>
          <a:xfrm>
            <a:off x="6281928" y="5902452"/>
            <a:ext cx="63900" cy="63900"/>
          </a:xfrm>
          <a:prstGeom prst="rect">
            <a:avLst/>
          </a:prstGeom>
          <a:solidFill>
            <a:srgbClr val="474B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9"/>
          <p:cNvSpPr txBox="1"/>
          <p:nvPr/>
        </p:nvSpPr>
        <p:spPr>
          <a:xfrm>
            <a:off x="6446520" y="5824728"/>
            <a:ext cx="4983600" cy="1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Tom Perkin — GM Strategy, DT Infrastructure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19"/>
          <p:cNvSpPr txBox="1"/>
          <p:nvPr/>
        </p:nvSpPr>
        <p:spPr>
          <a:xfrm>
            <a:off x="448056" y="6473952"/>
            <a:ext cx="11283600" cy="1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"/>
              <a:buFont typeface="Arial"/>
              <a:buNone/>
            </a:pPr>
            <a:r>
              <a:rPr lang="en-US" sz="850" b="1" i="1" u="none" strike="noStrike" cap="none">
                <a:solidFill>
                  <a:srgbClr val="6E7E91"/>
                </a:solidFill>
                <a:latin typeface="Arial"/>
                <a:ea typeface="Arial"/>
                <a:cs typeface="Arial"/>
                <a:sym typeface="Arial"/>
              </a:rPr>
              <a:t>Speaker list per Informa program (published). Confirm attendance via the ConnectMe app before the event.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0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Our game plan</a:t>
            </a:r>
            <a:endParaRPr/>
          </a:p>
        </p:txBody>
      </p:sp>
      <p:sp>
        <p:nvSpPr>
          <p:cNvPr id="316" name="Google Shape;316;p20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HOW WE MAKE THE TWO DAYS COUNT</a:t>
            </a:r>
            <a:endParaRPr/>
          </a:p>
        </p:txBody>
      </p:sp>
      <p:sp>
        <p:nvSpPr>
          <p:cNvPr id="317" name="Google Shape;317;p20"/>
          <p:cNvSpPr/>
          <p:nvPr/>
        </p:nvSpPr>
        <p:spPr>
          <a:xfrm>
            <a:off x="448056" y="1664208"/>
            <a:ext cx="3639312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20"/>
          <p:cNvSpPr/>
          <p:nvPr/>
        </p:nvSpPr>
        <p:spPr>
          <a:xfrm>
            <a:off x="448056" y="1664208"/>
            <a:ext cx="3639312" cy="512064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0"/>
          <p:cNvSpPr txBox="1"/>
          <p:nvPr/>
        </p:nvSpPr>
        <p:spPr>
          <a:xfrm>
            <a:off x="630936" y="1773936"/>
            <a:ext cx="3273552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BEFORE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20"/>
          <p:cNvSpPr/>
          <p:nvPr/>
        </p:nvSpPr>
        <p:spPr>
          <a:xfrm>
            <a:off x="649224" y="2468880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20"/>
          <p:cNvSpPr txBox="1"/>
          <p:nvPr/>
        </p:nvSpPr>
        <p:spPr>
          <a:xfrm>
            <a:off x="813816" y="2395728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Confirm target attendees via the event app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0"/>
          <p:cNvSpPr/>
          <p:nvPr/>
        </p:nvSpPr>
        <p:spPr>
          <a:xfrm>
            <a:off x="649224" y="3236976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20"/>
          <p:cNvSpPr txBox="1"/>
          <p:nvPr/>
        </p:nvSpPr>
        <p:spPr>
          <a:xfrm>
            <a:off x="813816" y="3163824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Pre-book priority conversations where we can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20"/>
          <p:cNvSpPr/>
          <p:nvPr/>
        </p:nvSpPr>
        <p:spPr>
          <a:xfrm>
            <a:off x="649224" y="4005072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20"/>
          <p:cNvSpPr txBox="1"/>
          <p:nvPr/>
        </p:nvSpPr>
        <p:spPr>
          <a:xfrm>
            <a:off x="813816" y="3931920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Agree who owns which accounts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20"/>
          <p:cNvSpPr/>
          <p:nvPr/>
        </p:nvSpPr>
        <p:spPr>
          <a:xfrm>
            <a:off x="649224" y="4773168"/>
            <a:ext cx="64008" cy="64008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20"/>
          <p:cNvSpPr txBox="1"/>
          <p:nvPr/>
        </p:nvSpPr>
        <p:spPr>
          <a:xfrm>
            <a:off x="813816" y="4700016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Align on one consistent 30-second PE story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20"/>
          <p:cNvSpPr/>
          <p:nvPr/>
        </p:nvSpPr>
        <p:spPr>
          <a:xfrm>
            <a:off x="4270248" y="1664208"/>
            <a:ext cx="3639312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0"/>
          <p:cNvSpPr/>
          <p:nvPr/>
        </p:nvSpPr>
        <p:spPr>
          <a:xfrm>
            <a:off x="4270248" y="1664208"/>
            <a:ext cx="3639312" cy="51206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20"/>
          <p:cNvSpPr txBox="1"/>
          <p:nvPr/>
        </p:nvSpPr>
        <p:spPr>
          <a:xfrm>
            <a:off x="4453128" y="1773936"/>
            <a:ext cx="3273552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DURING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20"/>
          <p:cNvSpPr/>
          <p:nvPr/>
        </p:nvSpPr>
        <p:spPr>
          <a:xfrm>
            <a:off x="4471416" y="2468880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20"/>
          <p:cNvSpPr txBox="1"/>
          <p:nvPr/>
        </p:nvSpPr>
        <p:spPr>
          <a:xfrm>
            <a:off x="4636008" y="2395728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Divide and conquer the target list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0"/>
          <p:cNvSpPr/>
          <p:nvPr/>
        </p:nvSpPr>
        <p:spPr>
          <a:xfrm>
            <a:off x="4471416" y="3236976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20"/>
          <p:cNvSpPr txBox="1"/>
          <p:nvPr/>
        </p:nvSpPr>
        <p:spPr>
          <a:xfrm>
            <a:off x="4636008" y="3163824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Attend the sessions where our buyers speak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20"/>
          <p:cNvSpPr/>
          <p:nvPr/>
        </p:nvSpPr>
        <p:spPr>
          <a:xfrm>
            <a:off x="4471416" y="4005072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0"/>
          <p:cNvSpPr txBox="1"/>
          <p:nvPr/>
        </p:nvSpPr>
        <p:spPr>
          <a:xfrm>
            <a:off x="4636008" y="3931920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Capture every contact the same day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20"/>
          <p:cNvSpPr/>
          <p:nvPr/>
        </p:nvSpPr>
        <p:spPr>
          <a:xfrm>
            <a:off x="4471416" y="4773168"/>
            <a:ext cx="64008" cy="6400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20"/>
          <p:cNvSpPr txBox="1"/>
          <p:nvPr/>
        </p:nvSpPr>
        <p:spPr>
          <a:xfrm>
            <a:off x="4636008" y="4700016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Brief each other at a daily team huddle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20"/>
          <p:cNvSpPr/>
          <p:nvPr/>
        </p:nvSpPr>
        <p:spPr>
          <a:xfrm>
            <a:off x="8092440" y="1664208"/>
            <a:ext cx="3639312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20"/>
          <p:cNvSpPr/>
          <p:nvPr/>
        </p:nvSpPr>
        <p:spPr>
          <a:xfrm>
            <a:off x="8092440" y="1664208"/>
            <a:ext cx="3639312" cy="512064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0"/>
          <p:cNvSpPr txBox="1"/>
          <p:nvPr/>
        </p:nvSpPr>
        <p:spPr>
          <a:xfrm>
            <a:off x="8275319" y="1773936"/>
            <a:ext cx="3273552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AFTER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0"/>
          <p:cNvSpPr/>
          <p:nvPr/>
        </p:nvSpPr>
        <p:spPr>
          <a:xfrm>
            <a:off x="8293608" y="2468880"/>
            <a:ext cx="64008" cy="64008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20"/>
          <p:cNvSpPr txBox="1"/>
          <p:nvPr/>
        </p:nvSpPr>
        <p:spPr>
          <a:xfrm>
            <a:off x="8458200" y="2395728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Follow up within five business days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0"/>
          <p:cNvSpPr/>
          <p:nvPr/>
        </p:nvSpPr>
        <p:spPr>
          <a:xfrm>
            <a:off x="8293608" y="3236976"/>
            <a:ext cx="64008" cy="64008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20"/>
          <p:cNvSpPr txBox="1"/>
          <p:nvPr/>
        </p:nvSpPr>
        <p:spPr>
          <a:xfrm>
            <a:off x="8458200" y="3163824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Log new contacts and notes centrally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0"/>
          <p:cNvSpPr/>
          <p:nvPr/>
        </p:nvSpPr>
        <p:spPr>
          <a:xfrm>
            <a:off x="8293608" y="4005072"/>
            <a:ext cx="64008" cy="64008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0"/>
          <p:cNvSpPr txBox="1"/>
          <p:nvPr/>
        </p:nvSpPr>
        <p:spPr>
          <a:xfrm>
            <a:off x="8458200" y="3931920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Share outcomes against our aims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8293608" y="4773168"/>
            <a:ext cx="64008" cy="64008"/>
          </a:xfrm>
          <a:prstGeom prst="rect">
            <a:avLst/>
          </a:prstGeom>
          <a:solidFill>
            <a:srgbClr val="20B4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20"/>
          <p:cNvSpPr txBox="1"/>
          <p:nvPr/>
        </p:nvSpPr>
        <p:spPr>
          <a:xfrm>
            <a:off x="8458200" y="4700016"/>
            <a:ext cx="309067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Agree the next touchpoint per contact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1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Sessions worth our time</a:t>
            </a:r>
            <a:endParaRPr/>
          </a:p>
        </p:txBody>
      </p:sp>
      <p:sp>
        <p:nvSpPr>
          <p:cNvPr id="355" name="Google Shape;355;p21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spcBef>
                <a:spcPts val="0"/>
              </a:spcBef>
              <a:buSzPts val="1300"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WHERE OUR </a:t>
            </a:r>
            <a:r>
              <a:rPr lang="en-US" sz="1300">
                <a:solidFill>
                  <a:srgbClr val="4982C0"/>
                </a:solidFill>
              </a:rPr>
              <a:t>CLIENTS WILL</a:t>
            </a: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 BE SPEAKING — ALL TIMES AWST</a:t>
            </a:r>
            <a:endParaRPr/>
          </a:p>
        </p:txBody>
      </p:sp>
      <p:sp>
        <p:nvSpPr>
          <p:cNvPr id="356" name="Google Shape;356;p21"/>
          <p:cNvSpPr/>
          <p:nvPr/>
        </p:nvSpPr>
        <p:spPr>
          <a:xfrm>
            <a:off x="448056" y="1664208"/>
            <a:ext cx="5532120" cy="40233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21"/>
          <p:cNvSpPr txBox="1"/>
          <p:nvPr/>
        </p:nvSpPr>
        <p:spPr>
          <a:xfrm>
            <a:off x="612647" y="1737360"/>
            <a:ext cx="53035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DAY 1 — WED 24 JUNE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21"/>
          <p:cNvSpPr/>
          <p:nvPr/>
        </p:nvSpPr>
        <p:spPr>
          <a:xfrm>
            <a:off x="448056" y="2066544"/>
            <a:ext cx="5532120" cy="5669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21"/>
          <p:cNvSpPr txBox="1"/>
          <p:nvPr/>
        </p:nvSpPr>
        <p:spPr>
          <a:xfrm>
            <a:off x="612647" y="2112264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9:05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21"/>
          <p:cNvSpPr txBox="1"/>
          <p:nvPr/>
        </p:nvSpPr>
        <p:spPr>
          <a:xfrm>
            <a:off x="1499616" y="2093976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Opportunity the transition to clean energy represents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Hon. Matt Kean — Chair, Climate Change Authority</a:t>
            </a:r>
          </a:p>
        </p:txBody>
      </p:sp>
      <p:sp>
        <p:nvSpPr>
          <p:cNvPr id="361" name="Google Shape;361;p21"/>
          <p:cNvSpPr/>
          <p:nvPr/>
        </p:nvSpPr>
        <p:spPr>
          <a:xfrm>
            <a:off x="448056" y="2633472"/>
            <a:ext cx="5532120" cy="566928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21"/>
          <p:cNvSpPr txBox="1"/>
          <p:nvPr/>
        </p:nvSpPr>
        <p:spPr>
          <a:xfrm>
            <a:off x="612647" y="2679192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12:15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1"/>
          <p:cNvSpPr txBox="1"/>
          <p:nvPr/>
        </p:nvSpPr>
        <p:spPr>
          <a:xfrm>
            <a:off x="1499616" y="2660904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Positioning the Pilbara in Australia's energy future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Kimberly Walpot — VP Browse, Woodside Energy</a:t>
            </a:r>
          </a:p>
        </p:txBody>
      </p:sp>
      <p:sp>
        <p:nvSpPr>
          <p:cNvPr id="364" name="Google Shape;364;p21"/>
          <p:cNvSpPr/>
          <p:nvPr/>
        </p:nvSpPr>
        <p:spPr>
          <a:xfrm>
            <a:off x="448056" y="3200400"/>
            <a:ext cx="5532120" cy="5669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21"/>
          <p:cNvSpPr txBox="1"/>
          <p:nvPr/>
        </p:nvSpPr>
        <p:spPr>
          <a:xfrm>
            <a:off x="612647" y="3246120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2:10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1"/>
          <p:cNvSpPr txBox="1"/>
          <p:nvPr/>
        </p:nvSpPr>
        <p:spPr>
          <a:xfrm>
            <a:off x="1499616" y="3227832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Panel — critical minerals, supply chains and infrastructure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Justin Mohamed (DFAT) &amp; Kate Russell (CEO, Supply Nation)</a:t>
            </a:r>
          </a:p>
        </p:txBody>
      </p:sp>
      <p:sp>
        <p:nvSpPr>
          <p:cNvPr id="367" name="Google Shape;367;p21"/>
          <p:cNvSpPr/>
          <p:nvPr/>
        </p:nvSpPr>
        <p:spPr>
          <a:xfrm>
            <a:off x="448056" y="3767328"/>
            <a:ext cx="5532120" cy="566928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21"/>
          <p:cNvSpPr txBox="1"/>
          <p:nvPr/>
        </p:nvSpPr>
        <p:spPr>
          <a:xfrm>
            <a:off x="612647" y="3813048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3:40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21"/>
          <p:cNvSpPr txBox="1"/>
          <p:nvPr/>
        </p:nvSpPr>
        <p:spPr>
          <a:xfrm>
            <a:off x="1499616" y="3794760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Powering Australia's future: the nation-building opportunity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Isaac Hinton — Head of Australia, InterContinental Energy</a:t>
            </a:r>
          </a:p>
        </p:txBody>
      </p:sp>
      <p:sp>
        <p:nvSpPr>
          <p:cNvPr id="370" name="Google Shape;370;p21"/>
          <p:cNvSpPr/>
          <p:nvPr/>
        </p:nvSpPr>
        <p:spPr>
          <a:xfrm>
            <a:off x="448056" y="4334256"/>
            <a:ext cx="5532120" cy="5669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1"/>
          <p:cNvSpPr txBox="1"/>
          <p:nvPr/>
        </p:nvSpPr>
        <p:spPr>
          <a:xfrm>
            <a:off x="612647" y="4379976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4:40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21"/>
          <p:cNvSpPr txBox="1"/>
          <p:nvPr/>
        </p:nvSpPr>
        <p:spPr>
          <a:xfrm>
            <a:off x="1499616" y="4361688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Pilbara Energy Transition Plan — progress and next steps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Tim Bray — Deputy DG PoweringWA, Dept of Energy &amp; Economic Diversification</a:t>
            </a:r>
          </a:p>
        </p:txBody>
      </p:sp>
      <p:sp>
        <p:nvSpPr>
          <p:cNvPr id="373" name="Google Shape;373;p21"/>
          <p:cNvSpPr/>
          <p:nvPr/>
        </p:nvSpPr>
        <p:spPr>
          <a:xfrm>
            <a:off x="448056" y="4901184"/>
            <a:ext cx="5532120" cy="566928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21"/>
          <p:cNvSpPr txBox="1"/>
          <p:nvPr/>
        </p:nvSpPr>
        <p:spPr>
          <a:xfrm>
            <a:off x="612647" y="4946904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5:55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21"/>
          <p:cNvSpPr txBox="1"/>
          <p:nvPr/>
        </p:nvSpPr>
        <p:spPr>
          <a:xfrm>
            <a:off x="1499616" y="4928616"/>
            <a:ext cx="4370832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Networking drinks — priority for the whole team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21"/>
          <p:cNvSpPr/>
          <p:nvPr/>
        </p:nvSpPr>
        <p:spPr>
          <a:xfrm>
            <a:off x="6080760" y="1664208"/>
            <a:ext cx="5532120" cy="402336"/>
          </a:xfrm>
          <a:prstGeom prst="rect">
            <a:avLst/>
          </a:prstGeom>
          <a:solidFill>
            <a:srgbClr val="4982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21"/>
          <p:cNvSpPr txBox="1"/>
          <p:nvPr/>
        </p:nvSpPr>
        <p:spPr>
          <a:xfrm>
            <a:off x="6245352" y="1737360"/>
            <a:ext cx="53035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DAY 2 — THU 25 JUNE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21"/>
          <p:cNvSpPr/>
          <p:nvPr/>
        </p:nvSpPr>
        <p:spPr>
          <a:xfrm>
            <a:off x="6080760" y="2066544"/>
            <a:ext cx="5532120" cy="5669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21"/>
          <p:cNvSpPr txBox="1"/>
          <p:nvPr/>
        </p:nvSpPr>
        <p:spPr>
          <a:xfrm>
            <a:off x="6245352" y="2112264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10:10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1"/>
          <p:cNvSpPr txBox="1"/>
          <p:nvPr/>
        </p:nvSpPr>
        <p:spPr>
          <a:xfrm>
            <a:off x="7132320" y="2093976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WA's resource and renewable powerhouse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Darren Rogers — Group Exec Energy Solutions, APA Group</a:t>
            </a:r>
          </a:p>
        </p:txBody>
      </p:sp>
      <p:sp>
        <p:nvSpPr>
          <p:cNvPr id="381" name="Google Shape;381;p21"/>
          <p:cNvSpPr/>
          <p:nvPr/>
        </p:nvSpPr>
        <p:spPr>
          <a:xfrm>
            <a:off x="6080760" y="2633472"/>
            <a:ext cx="5532120" cy="566928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21"/>
          <p:cNvSpPr txBox="1"/>
          <p:nvPr/>
        </p:nvSpPr>
        <p:spPr>
          <a:xfrm>
            <a:off x="6245352" y="2679192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10:50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21"/>
          <p:cNvSpPr txBox="1"/>
          <p:nvPr/>
        </p:nvSpPr>
        <p:spPr>
          <a:xfrm>
            <a:off x="7132320" y="2660904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Ministerial address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Hon. Amber-Jade Sanderson MLA — Minister for Energy &amp; Decarbonisation</a:t>
            </a:r>
          </a:p>
        </p:txBody>
      </p:sp>
      <p:sp>
        <p:nvSpPr>
          <p:cNvPr id="384" name="Google Shape;384;p21"/>
          <p:cNvSpPr/>
          <p:nvPr/>
        </p:nvSpPr>
        <p:spPr>
          <a:xfrm>
            <a:off x="6080760" y="3200400"/>
            <a:ext cx="5532120" cy="5669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p21"/>
          <p:cNvSpPr txBox="1"/>
          <p:nvPr/>
        </p:nvSpPr>
        <p:spPr>
          <a:xfrm>
            <a:off x="6245352" y="3246120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12:00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21"/>
          <p:cNvSpPr txBox="1"/>
          <p:nvPr/>
        </p:nvSpPr>
        <p:spPr>
          <a:xfrm>
            <a:off x="7132320" y="3227832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Reliability and decarbonisation: WA's advantage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Rachael Smith — EGM Commercial &amp; Growth, AGIG</a:t>
            </a:r>
          </a:p>
        </p:txBody>
      </p:sp>
      <p:sp>
        <p:nvSpPr>
          <p:cNvPr id="387" name="Google Shape;387;p21"/>
          <p:cNvSpPr/>
          <p:nvPr/>
        </p:nvSpPr>
        <p:spPr>
          <a:xfrm>
            <a:off x="6080760" y="3767328"/>
            <a:ext cx="5532120" cy="566928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21"/>
          <p:cNvSpPr txBox="1"/>
          <p:nvPr/>
        </p:nvSpPr>
        <p:spPr>
          <a:xfrm>
            <a:off x="6245352" y="3813048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12:10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21"/>
          <p:cNvSpPr txBox="1"/>
          <p:nvPr/>
        </p:nvSpPr>
        <p:spPr>
          <a:xfrm>
            <a:off x="7132320" y="3794760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Economic diversification through energy infrastructure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Krystal Skinner — CEO, Horizon Power</a:t>
            </a:r>
          </a:p>
        </p:txBody>
      </p:sp>
      <p:sp>
        <p:nvSpPr>
          <p:cNvPr id="390" name="Google Shape;390;p21"/>
          <p:cNvSpPr/>
          <p:nvPr/>
        </p:nvSpPr>
        <p:spPr>
          <a:xfrm>
            <a:off x="6080760" y="4334256"/>
            <a:ext cx="5532120" cy="5669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21"/>
          <p:cNvSpPr txBox="1"/>
          <p:nvPr/>
        </p:nvSpPr>
        <p:spPr>
          <a:xfrm>
            <a:off x="6245352" y="4379976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12:35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p21"/>
          <p:cNvSpPr txBox="1"/>
          <p:nvPr/>
        </p:nvSpPr>
        <p:spPr>
          <a:xfrm>
            <a:off x="7132320" y="4361688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Fireside — Made in the Pilbara: local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Panel discussion — regional outcomes</a:t>
            </a:r>
          </a:p>
        </p:txBody>
      </p:sp>
      <p:sp>
        <p:nvSpPr>
          <p:cNvPr id="393" name="Google Shape;393;p21"/>
          <p:cNvSpPr/>
          <p:nvPr/>
        </p:nvSpPr>
        <p:spPr>
          <a:xfrm>
            <a:off x="6080760" y="4901184"/>
            <a:ext cx="5532120" cy="566928"/>
          </a:xfrm>
          <a:prstGeom prst="rect">
            <a:avLst/>
          </a:prstGeom>
          <a:solidFill>
            <a:srgbClr val="F2F4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4" name="Google Shape;394;p21"/>
          <p:cNvSpPr txBox="1"/>
          <p:nvPr/>
        </p:nvSpPr>
        <p:spPr>
          <a:xfrm>
            <a:off x="6245352" y="4946904"/>
            <a:ext cx="8686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1:15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5" name="Google Shape;395;p21"/>
          <p:cNvSpPr txBox="1"/>
          <p:nvPr/>
        </p:nvSpPr>
        <p:spPr>
          <a:xfrm>
            <a:off x="7132320" y="4928616"/>
            <a:ext cx="4370832" cy="86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0" u="none" strike="noStrike" cap="none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Panel — securing the Pilbara's water resources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sz="900" i="1" b="0">
                <a:solidFill>
                  <a:srgbClr val="6E7E91"/>
                </a:solidFill>
              </a:rPr>
              <a:t>Panel — water security experts</a:t>
            </a:r>
          </a:p>
        </p:txBody>
      </p:sp>
      <p:sp>
        <p:nvSpPr>
          <p:cNvPr id="396" name="Google Shape;396;p21"/>
          <p:cNvSpPr txBox="1"/>
          <p:nvPr/>
        </p:nvSpPr>
        <p:spPr>
          <a:xfrm>
            <a:off x="448056" y="5541264"/>
            <a:ext cx="11283696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"/>
              <a:buFont typeface="Arial"/>
              <a:buNone/>
            </a:pPr>
            <a:r>
              <a:rPr lang="en-US" sz="850" b="0" i="1" u="none" strike="noStrike" cap="none">
                <a:solidFill>
                  <a:srgbClr val="6E7E91"/>
                </a:solidFill>
                <a:latin typeface="Arial"/>
                <a:ea typeface="Arial"/>
                <a:cs typeface="Arial"/>
                <a:sym typeface="Arial"/>
              </a:rPr>
              <a:t>Sessions and times per the published Informa program — confirm against the final program on arrival.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2"/>
          <p:cNvSpPr txBox="1">
            <a:spLocks noGrp="1"/>
          </p:cNvSpPr>
          <p:nvPr>
            <p:ph type="title"/>
          </p:nvPr>
        </p:nvSpPr>
        <p:spPr>
          <a:xfrm>
            <a:off x="452480" y="347713"/>
            <a:ext cx="9649675" cy="770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74B4C"/>
              </a:buClr>
              <a:buSzPts val="2700"/>
              <a:buFont typeface="Arial"/>
              <a:buNone/>
            </a:pPr>
            <a:r>
              <a:rPr lang="en-US" sz="2700" b="1">
                <a:solidFill>
                  <a:srgbClr val="474B4C"/>
                </a:solidFill>
                <a:latin typeface="Arial"/>
                <a:ea typeface="Arial"/>
                <a:cs typeface="Arial"/>
                <a:sym typeface="Arial"/>
              </a:rPr>
              <a:t>Our merch on the stand</a:t>
            </a:r>
            <a:endParaRPr/>
          </a:p>
        </p:txBody>
      </p:sp>
      <p:sp>
        <p:nvSpPr>
          <p:cNvPr id="402" name="Google Shape;402;p22"/>
          <p:cNvSpPr txBox="1">
            <a:spLocks noGrp="1"/>
          </p:cNvSpPr>
          <p:nvPr>
            <p:ph type="body" idx="2"/>
          </p:nvPr>
        </p:nvSpPr>
        <p:spPr>
          <a:xfrm>
            <a:off x="462005" y="1119652"/>
            <a:ext cx="9649675" cy="4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US" sz="1300" b="1">
                <a:solidFill>
                  <a:srgbClr val="4982C0"/>
                </a:solidFill>
                <a:latin typeface="Arial"/>
                <a:ea typeface="Arial"/>
                <a:cs typeface="Arial"/>
                <a:sym typeface="Arial"/>
              </a:rPr>
              <a:t>WHAT WE'RE HANDING OUT — KEEPING PE IN THE CONVERSATION</a:t>
            </a:r>
            <a:endParaRPr/>
          </a:p>
        </p:txBody>
      </p:sp>
      <p:sp>
        <p:nvSpPr>
          <p:cNvPr id="403" name="Google Shape;403;p22"/>
          <p:cNvSpPr/>
          <p:nvPr/>
        </p:nvSpPr>
        <p:spPr>
          <a:xfrm>
            <a:off x="448056" y="1664208"/>
            <a:ext cx="3639312" cy="212140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22"/>
          <p:cNvSpPr txBox="1"/>
          <p:nvPr/>
        </p:nvSpPr>
        <p:spPr>
          <a:xfrm>
            <a:off x="539496" y="3346704"/>
            <a:ext cx="345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Seed post-its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22"/>
          <p:cNvSpPr/>
          <p:nvPr/>
        </p:nvSpPr>
        <p:spPr>
          <a:xfrm>
            <a:off x="4251960" y="1664208"/>
            <a:ext cx="3639312" cy="212140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22"/>
          <p:cNvSpPr txBox="1"/>
          <p:nvPr/>
        </p:nvSpPr>
        <p:spPr>
          <a:xfrm>
            <a:off x="4343400" y="3346704"/>
            <a:ext cx="345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Cable pack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22"/>
          <p:cNvSpPr/>
          <p:nvPr/>
        </p:nvSpPr>
        <p:spPr>
          <a:xfrm>
            <a:off x="8055864" y="1664208"/>
            <a:ext cx="3639312" cy="212140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22"/>
          <p:cNvSpPr txBox="1"/>
          <p:nvPr/>
        </p:nvSpPr>
        <p:spPr>
          <a:xfrm>
            <a:off x="8147304" y="3346704"/>
            <a:ext cx="345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Keyring torch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22"/>
          <p:cNvSpPr/>
          <p:nvPr/>
        </p:nvSpPr>
        <p:spPr>
          <a:xfrm>
            <a:off x="448056" y="3950208"/>
            <a:ext cx="3639312" cy="212140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22"/>
          <p:cNvSpPr txBox="1"/>
          <p:nvPr/>
        </p:nvSpPr>
        <p:spPr>
          <a:xfrm>
            <a:off x="539496" y="5632704"/>
            <a:ext cx="3456300" cy="2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RAP branded lens cloth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22"/>
          <p:cNvSpPr/>
          <p:nvPr/>
        </p:nvSpPr>
        <p:spPr>
          <a:xfrm>
            <a:off x="4251960" y="3950208"/>
            <a:ext cx="3639312" cy="212140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E4E4E3"/>
            </a:solidFill>
            <a:prstDash val="solid"/>
            <a:miter lim="8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2" name="Google Shape;412;p22" descr="pen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34840" y="4632014"/>
            <a:ext cx="3273552" cy="337171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Google Shape;413;p22"/>
          <p:cNvSpPr txBox="1"/>
          <p:nvPr/>
        </p:nvSpPr>
        <p:spPr>
          <a:xfrm>
            <a:off x="4343400" y="5632704"/>
            <a:ext cx="3456432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rgbClr val="003764"/>
                </a:solidFill>
                <a:latin typeface="Arial"/>
                <a:ea typeface="Arial"/>
                <a:cs typeface="Arial"/>
                <a:sym typeface="Arial"/>
              </a:rPr>
              <a:t>Branded pen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p22"/>
          <p:cNvSpPr txBox="1"/>
          <p:nvPr/>
        </p:nvSpPr>
        <p:spPr>
          <a:xfrm>
            <a:off x="448056" y="6108192"/>
            <a:ext cx="112836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18275" rIns="45700" bIns="18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lang="en-US" sz="950" b="0" i="1" u="none" strike="noStrike" cap="none">
                <a:solidFill>
                  <a:srgbClr val="6E7E91"/>
                </a:solidFill>
                <a:latin typeface="Arial"/>
                <a:ea typeface="Arial"/>
                <a:cs typeface="Arial"/>
                <a:sym typeface="Arial"/>
              </a:rPr>
              <a:t>Also in stock: footballs, seed-paper notepads, cable sets, sunscreen and umbrellas — add images as the giveaway mix is confirmed.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5" name="Google Shape;415;p22"/>
          <p:cNvPicPr preferRelativeResize="0"/>
          <p:nvPr/>
        </p:nvPicPr>
        <p:blipFill rotWithShape="1">
          <a:blip r:embed="rId4">
            <a:alphaModFix/>
          </a:blip>
          <a:srcRect l="7061" t="28766" r="31488" b="19337"/>
          <a:stretch/>
        </p:blipFill>
        <p:spPr>
          <a:xfrm>
            <a:off x="962438" y="1891487"/>
            <a:ext cx="2610549" cy="128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857188" y="1767363"/>
            <a:ext cx="2428875" cy="1533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7" name="Google Shape;417;p2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003988" y="1762600"/>
            <a:ext cx="1743075" cy="15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cific Energy">
      <a:dk1>
        <a:srgbClr val="515151"/>
      </a:dk1>
      <a:lt1>
        <a:srgbClr val="FFFFFF"/>
      </a:lt1>
      <a:dk2>
        <a:srgbClr val="4A82C1"/>
      </a:dk2>
      <a:lt2>
        <a:srgbClr val="E4E5E4"/>
      </a:lt2>
      <a:accent1>
        <a:srgbClr val="4A82C1"/>
      </a:accent1>
      <a:accent2>
        <a:srgbClr val="E4E5E4"/>
      </a:accent2>
      <a:accent3>
        <a:srgbClr val="A5A5A5"/>
      </a:accent3>
      <a:accent4>
        <a:srgbClr val="003764"/>
      </a:accent4>
      <a:accent5>
        <a:srgbClr val="282828"/>
      </a:accent5>
      <a:accent6>
        <a:srgbClr val="20B47A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95d404-6e19-4d70-8f19-13b2898ced67" xsi:nil="true"/>
    <lcf76f155ced4ddcb4097134ff3c332f xmlns="d4d1bb1e-a9c8-4ee7-adee-0ae84e1d6c0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1B17B27D18F34E832A3D705BAAAB99" ma:contentTypeVersion="19" ma:contentTypeDescription="Create a new document." ma:contentTypeScope="" ma:versionID="86abd3e42d9ef0866865c63223790b81">
  <xsd:schema xmlns:xsd="http://www.w3.org/2001/XMLSchema" xmlns:xs="http://www.w3.org/2001/XMLSchema" xmlns:p="http://schemas.microsoft.com/office/2006/metadata/properties" xmlns:ns2="7e95d404-6e19-4d70-8f19-13b2898ced67" xmlns:ns3="d4d1bb1e-a9c8-4ee7-adee-0ae84e1d6c0b" targetNamespace="http://schemas.microsoft.com/office/2006/metadata/properties" ma:root="true" ma:fieldsID="5c3fd84a6b31636650189b4549b349f2" ns2:_="" ns3:_="">
    <xsd:import namespace="7e95d404-6e19-4d70-8f19-13b2898ced67"/>
    <xsd:import namespace="d4d1bb1e-a9c8-4ee7-adee-0ae84e1d6c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5d404-6e19-4d70-8f19-13b2898ced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469bb60-2409-4533-bb6c-66b8dd7ccdb8}" ma:internalName="TaxCatchAll" ma:showField="CatchAllData" ma:web="7e95d404-6e19-4d70-8f19-13b2898ced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1bb1e-a9c8-4ee7-adee-0ae84e1d6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286c744-9fab-42ec-a172-c886f68c13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4A46E-AFBA-4ED0-A296-D0C592A262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909247-6A6D-4537-858E-D2C6F5325E24}">
  <ds:schemaRefs>
    <ds:schemaRef ds:uri="http://schemas.microsoft.com/office/2006/metadata/properties"/>
    <ds:schemaRef ds:uri="http://www.w3.org/2000/xmlns/"/>
    <ds:schemaRef ds:uri="7e95d404-6e19-4d70-8f19-13b2898ced67"/>
    <ds:schemaRef ds:uri="http://www.w3.org/2001/XMLSchema-instance"/>
    <ds:schemaRef ds:uri="d4d1bb1e-a9c8-4ee7-adee-0ae84e1d6c0b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A72B01E-737A-42C2-A4BB-9CA526570F3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e95d404-6e19-4d70-8f19-13b2898ced67"/>
    <ds:schemaRef ds:uri="d4d1bb1e-a9c8-4ee7-adee-0ae84e1d6c0b"/>
  </ds:schemaRefs>
</ds:datastoreItem>
</file>

<file path=docMetadata/LabelInfo.xml><?xml version="1.0" encoding="utf-8"?>
<clbl:labelList xmlns:clbl="http://schemas.microsoft.com/office/2020/mipLabelMetadata">
  <clbl:label id="{a9803f78-63fd-4247-b6fe-5bb9889a8e09}" enabled="1" method="Standard" siteId="{ae249d7c-02cc-4198-ba11-3a27e9a5565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17</Notes>
  <HiddenSlides>1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PACIFIC ENERGY  ·  PRE-EVENT BRIEFING Pilbara Summit 2026</vt:lpstr>
      <vt:lpstr>The case for attending</vt:lpstr>
      <vt:lpstr>What we want from the two days</vt:lpstr>
      <vt:lpstr>Conference at a glance</vt:lpstr>
      <vt:lpstr>Who's going from Pacific Energy</vt:lpstr>
      <vt:lpstr>Notable attendees</vt:lpstr>
      <vt:lpstr>Our game plan</vt:lpstr>
      <vt:lpstr>Sessions worth our time</vt:lpstr>
      <vt:lpstr>Our merch on the stand</vt:lpstr>
      <vt:lpstr>Being part of the conversation</vt:lpstr>
      <vt:lpstr>Sensitive topics to handle with care</vt:lpstr>
      <vt:lpstr>Team FAQ</vt:lpstr>
      <vt:lpstr>Attendee FAQ</vt:lpstr>
      <vt:lpstr>Before you go</vt:lpstr>
      <vt:lpstr>Appendix Logistics</vt:lpstr>
      <vt:lpstr>Bump-in, key dates and our stand</vt:lpstr>
      <vt:lpstr>Compliance, freight and 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PACIFIC ENERGY  ·  PRE-EVENT BRIEFING Pilbara Summit 2026</dc:title>
  <cp:lastModifiedBy>Anthony Martin</cp:lastModifiedBy>
  <cp:revision>12</cp:revision>
  <dcterms:modified xsi:type="dcterms:W3CDTF">2026-06-17T00:07:35Z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0x010100721B17B27D18F34E832A3D705BAAAB99</vt:lpwstr>
  </property>
  <property fmtid="{D5CDD505-2E9C-101B-9397-08002B2CF9AE}" pid="3" name="MediaServiceImageTags">
    <vt:lpwstr/>
  </property>
</Properties>
</file>